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2"/>
  </p:notesMasterIdLst>
  <p:sldIdLst>
    <p:sldId id="378" r:id="rId3"/>
    <p:sldId id="1128" r:id="rId4"/>
    <p:sldId id="314" r:id="rId5"/>
    <p:sldId id="1157" r:id="rId6"/>
    <p:sldId id="1229" r:id="rId7"/>
    <p:sldId id="1190" r:id="rId8"/>
    <p:sldId id="1210" r:id="rId9"/>
    <p:sldId id="1259" r:id="rId10"/>
    <p:sldId id="1211" r:id="rId11"/>
    <p:sldId id="1262" r:id="rId12"/>
    <p:sldId id="1212" r:id="rId13"/>
    <p:sldId id="1261" r:id="rId14"/>
    <p:sldId id="1253" r:id="rId15"/>
    <p:sldId id="1255" r:id="rId16"/>
    <p:sldId id="1254" r:id="rId17"/>
    <p:sldId id="1257" r:id="rId18"/>
    <p:sldId id="1256" r:id="rId19"/>
    <p:sldId id="1258" r:id="rId20"/>
    <p:sldId id="1244" r:id="rId21"/>
    <p:sldId id="1173" r:id="rId22"/>
    <p:sldId id="1209" r:id="rId23"/>
    <p:sldId id="1196" r:id="rId24"/>
    <p:sldId id="1201" r:id="rId25"/>
    <p:sldId id="1247" r:id="rId26"/>
    <p:sldId id="1249" r:id="rId27"/>
    <p:sldId id="1250" r:id="rId28"/>
    <p:sldId id="1246" r:id="rId29"/>
    <p:sldId id="1180" r:id="rId30"/>
    <p:sldId id="126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4028"/>
    <a:srgbClr val="203C29"/>
    <a:srgbClr val="23401C"/>
    <a:srgbClr val="18441F"/>
    <a:srgbClr val="09471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65" autoAdjust="0"/>
    <p:restoredTop sz="94660" autoAdjust="0"/>
  </p:normalViewPr>
  <p:slideViewPr>
    <p:cSldViewPr snapToGrid="0">
      <p:cViewPr varScale="1">
        <p:scale>
          <a:sx n="67" d="100"/>
          <a:sy n="67" d="100"/>
        </p:scale>
        <p:origin x="62" y="341"/>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176"/>
    </p:cViewPr>
  </p:sorterViewPr>
  <p:notesViewPr>
    <p:cSldViewPr snapToGrid="0">
      <p:cViewPr varScale="1">
        <p:scale>
          <a:sx n="62" d="100"/>
          <a:sy n="62" d="100"/>
        </p:scale>
        <p:origin x="917"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illmare\Desktop\Spring%202024%20RFP%20Projects\OCRF%20Spring%20RFP%202024_Technical%20Reviewer%20Assignments.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illmare\Desktop\Spring%202024%20RFP%20Projects\OCRF%20Spring%20RFP%202024_Technical%20Reviewer%20Assignments.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illmare\Desktop\Spring%202024%20RFP%20Projects\OCRF%20Spring%20RFP%202024_Technical%20Reviewer%20Assignments.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gillmare\Desktop\Spring%202024%20RFP%20Projects\OCRF%20Spring%20RFP%202024_Technical%20Reviewer%20Assignments.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Does this project address any aspects of drought &amp;/or wildfire, &amp;/or aquatic habitat resilience for Oregon?</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9EB-438B-9C51-BE603F75712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9EB-438B-9C51-BE603F75712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multiLvlStrRef>
              <c:f>Sheet2!$A$1:$B$2</c:f>
              <c:multiLvlStrCache>
                <c:ptCount val="2"/>
                <c:lvl>
                  <c:pt idx="0">
                    <c:v>Yes</c:v>
                  </c:pt>
                  <c:pt idx="1">
                    <c:v>No </c:v>
                  </c:pt>
                </c:lvl>
                <c:lvl>
                  <c:pt idx="0">
                    <c:v>Drought Aspect</c:v>
                  </c:pt>
                </c:lvl>
              </c:multiLvlStrCache>
            </c:multiLvlStrRef>
          </c:cat>
          <c:val>
            <c:numRef>
              <c:f>Sheet2!$A$3:$B$3</c:f>
              <c:numCache>
                <c:formatCode>General</c:formatCode>
                <c:ptCount val="2"/>
                <c:pt idx="0">
                  <c:v>60</c:v>
                </c:pt>
                <c:pt idx="1">
                  <c:v>24</c:v>
                </c:pt>
              </c:numCache>
            </c:numRef>
          </c:val>
          <c:extLst>
            <c:ext xmlns:c16="http://schemas.microsoft.com/office/drawing/2014/chart" uri="{C3380CC4-5D6E-409C-BE32-E72D297353CC}">
              <c16:uniqueId val="{00000004-49EB-438B-9C51-BE603F75712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Does this project address any aspects of drought &amp;/or wildfire, &amp;/or aquatic habitat resilience for Oregon?</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A91-40B3-9643-E322BFBDAC7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A91-40B3-9643-E322BFBDAC7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multiLvlStrRef>
              <c:f>'Summary Charts (21)'!$A$1:$B$2</c:f>
              <c:multiLvlStrCache>
                <c:ptCount val="2"/>
                <c:lvl>
                  <c:pt idx="0">
                    <c:v>Yes</c:v>
                  </c:pt>
                  <c:pt idx="1">
                    <c:v>No </c:v>
                  </c:pt>
                </c:lvl>
                <c:lvl>
                  <c:pt idx="0">
                    <c:v>Drought Aspect</c:v>
                  </c:pt>
                </c:lvl>
              </c:multiLvlStrCache>
            </c:multiLvlStrRef>
          </c:cat>
          <c:val>
            <c:numRef>
              <c:f>'Summary Charts (21)'!$A$3:$B$3</c:f>
              <c:numCache>
                <c:formatCode>General</c:formatCode>
                <c:ptCount val="2"/>
                <c:pt idx="0">
                  <c:v>14</c:v>
                </c:pt>
                <c:pt idx="1">
                  <c:v>7</c:v>
                </c:pt>
              </c:numCache>
            </c:numRef>
          </c:val>
          <c:extLst>
            <c:ext xmlns:c16="http://schemas.microsoft.com/office/drawing/2014/chart" uri="{C3380CC4-5D6E-409C-BE32-E72D297353CC}">
              <c16:uniqueId val="{00000004-2A91-40B3-9643-E322BFBDAC7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Conservation vs. Recreation Classification</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816-4365-82EE-2B51404E818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816-4365-82EE-2B51404E818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816-4365-82EE-2B51404E818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816-4365-82EE-2B51404E818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816-4365-82EE-2B51404E818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Sheet2!$K$2:$K$6</c:f>
              <c:strCache>
                <c:ptCount val="5"/>
                <c:pt idx="0">
                  <c:v>Conservation</c:v>
                </c:pt>
                <c:pt idx="1">
                  <c:v>Conservation with a Recreation element</c:v>
                </c:pt>
                <c:pt idx="2">
                  <c:v>Even mix of conservation and recreation</c:v>
                </c:pt>
                <c:pt idx="3">
                  <c:v>Recreation with a conservation element</c:v>
                </c:pt>
                <c:pt idx="4">
                  <c:v>Recreation</c:v>
                </c:pt>
              </c:strCache>
            </c:strRef>
          </c:cat>
          <c:val>
            <c:numRef>
              <c:f>Sheet2!$L$2:$L$6</c:f>
              <c:numCache>
                <c:formatCode>General</c:formatCode>
                <c:ptCount val="5"/>
                <c:pt idx="0">
                  <c:v>21</c:v>
                </c:pt>
                <c:pt idx="1">
                  <c:v>26</c:v>
                </c:pt>
                <c:pt idx="2">
                  <c:v>21</c:v>
                </c:pt>
                <c:pt idx="3">
                  <c:v>13</c:v>
                </c:pt>
                <c:pt idx="4">
                  <c:v>3</c:v>
                </c:pt>
              </c:numCache>
            </c:numRef>
          </c:val>
          <c:extLst>
            <c:ext xmlns:c16="http://schemas.microsoft.com/office/drawing/2014/chart" uri="{C3380CC4-5D6E-409C-BE32-E72D297353CC}">
              <c16:uniqueId val="{0000000A-3816-4365-82EE-2B51404E818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366553713319198"/>
          <c:y val="0.40521676014338837"/>
          <c:w val="0.33735101116294086"/>
          <c:h val="0.3203510957819369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Conservation vs. Recreation Classification</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BD7-4CD3-B3D9-D265548785D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BD7-4CD3-B3D9-D265548785D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BD7-4CD3-B3D9-D265548785D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BD7-4CD3-B3D9-D265548785D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BD7-4CD3-B3D9-D265548785D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'Summary Charts (21)'!$K$2:$K$6</c:f>
              <c:strCache>
                <c:ptCount val="5"/>
                <c:pt idx="0">
                  <c:v>Conservation</c:v>
                </c:pt>
                <c:pt idx="1">
                  <c:v>Conservation with a Recreation element</c:v>
                </c:pt>
                <c:pt idx="2">
                  <c:v>Even mix of conservation and recreation</c:v>
                </c:pt>
                <c:pt idx="3">
                  <c:v>Recreation with a conservation element</c:v>
                </c:pt>
                <c:pt idx="4">
                  <c:v>Recreation</c:v>
                </c:pt>
              </c:strCache>
            </c:strRef>
          </c:cat>
          <c:val>
            <c:numRef>
              <c:f>'Summary Charts (21)'!$L$2:$L$6</c:f>
              <c:numCache>
                <c:formatCode>General</c:formatCode>
                <c:ptCount val="5"/>
                <c:pt idx="0">
                  <c:v>7</c:v>
                </c:pt>
                <c:pt idx="1">
                  <c:v>7</c:v>
                </c:pt>
                <c:pt idx="2">
                  <c:v>3</c:v>
                </c:pt>
                <c:pt idx="3">
                  <c:v>3</c:v>
                </c:pt>
                <c:pt idx="4">
                  <c:v>1</c:v>
                </c:pt>
              </c:numCache>
            </c:numRef>
          </c:val>
          <c:extLst>
            <c:ext xmlns:c16="http://schemas.microsoft.com/office/drawing/2014/chart" uri="{C3380CC4-5D6E-409C-BE32-E72D297353CC}">
              <c16:uniqueId val="{0000000A-0BD7-4CD3-B3D9-D265548785D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4261811023622051"/>
          <c:y val="0.41724253282544949"/>
          <c:w val="0.34904855643044624"/>
          <c:h val="0.3593946022768495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Geography / Ecoregion</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Sheet2!$N$2:$N$10</c:f>
              <c:strCache>
                <c:ptCount val="9"/>
                <c:pt idx="0">
                  <c:v>Blue Mountains</c:v>
                </c:pt>
                <c:pt idx="1">
                  <c:v>Coast Range</c:v>
                </c:pt>
                <c:pt idx="2">
                  <c:v>Columbia Plateau</c:v>
                </c:pt>
                <c:pt idx="3">
                  <c:v>East Cascades</c:v>
                </c:pt>
                <c:pt idx="4">
                  <c:v>Klamath Mountains</c:v>
                </c:pt>
                <c:pt idx="5">
                  <c:v>Nearshore</c:v>
                </c:pt>
                <c:pt idx="6">
                  <c:v>Northern Basin &amp; Range</c:v>
                </c:pt>
                <c:pt idx="7">
                  <c:v>Willamette Valley</c:v>
                </c:pt>
                <c:pt idx="8">
                  <c:v>West Cascades</c:v>
                </c:pt>
              </c:strCache>
            </c:strRef>
          </c:cat>
          <c:val>
            <c:numRef>
              <c:f>Sheet2!$O$2:$O$10</c:f>
              <c:numCache>
                <c:formatCode>General</c:formatCode>
                <c:ptCount val="9"/>
                <c:pt idx="0">
                  <c:v>20</c:v>
                </c:pt>
                <c:pt idx="1">
                  <c:v>21</c:v>
                </c:pt>
                <c:pt idx="2">
                  <c:v>6</c:v>
                </c:pt>
                <c:pt idx="3">
                  <c:v>23</c:v>
                </c:pt>
                <c:pt idx="4">
                  <c:v>10</c:v>
                </c:pt>
                <c:pt idx="5">
                  <c:v>11</c:v>
                </c:pt>
                <c:pt idx="6">
                  <c:v>11</c:v>
                </c:pt>
                <c:pt idx="7">
                  <c:v>33</c:v>
                </c:pt>
                <c:pt idx="8">
                  <c:v>19</c:v>
                </c:pt>
              </c:numCache>
            </c:numRef>
          </c:val>
          <c:extLst>
            <c:ext xmlns:c16="http://schemas.microsoft.com/office/drawing/2014/chart" uri="{C3380CC4-5D6E-409C-BE32-E72D297353CC}">
              <c16:uniqueId val="{00000000-5FC9-409E-B4F6-E74F5B6785F2}"/>
            </c:ext>
          </c:extLst>
        </c:ser>
        <c:dLbls>
          <c:showLegendKey val="0"/>
          <c:showVal val="0"/>
          <c:showCatName val="0"/>
          <c:showSerName val="0"/>
          <c:showPercent val="0"/>
          <c:showBubbleSize val="0"/>
        </c:dLbls>
        <c:gapWidth val="100"/>
        <c:axId val="468920152"/>
        <c:axId val="1"/>
      </c:barChart>
      <c:catAx>
        <c:axId val="46892015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68920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Geography / Ecoregion</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'Summary Charts (21)'!$N$2:$N$10</c:f>
              <c:strCache>
                <c:ptCount val="9"/>
                <c:pt idx="0">
                  <c:v>Blue Mountains</c:v>
                </c:pt>
                <c:pt idx="1">
                  <c:v>Coast Range</c:v>
                </c:pt>
                <c:pt idx="2">
                  <c:v>Columbia Plateau</c:v>
                </c:pt>
                <c:pt idx="3">
                  <c:v>East Cascades</c:v>
                </c:pt>
                <c:pt idx="4">
                  <c:v>Klamath Mountains</c:v>
                </c:pt>
                <c:pt idx="5">
                  <c:v>Nearshore</c:v>
                </c:pt>
                <c:pt idx="6">
                  <c:v>Northern Basin &amp; Range</c:v>
                </c:pt>
                <c:pt idx="7">
                  <c:v>Willamette Valley</c:v>
                </c:pt>
                <c:pt idx="8">
                  <c:v>West Cascades</c:v>
                </c:pt>
              </c:strCache>
            </c:strRef>
          </c:cat>
          <c:val>
            <c:numRef>
              <c:f>'Summary Charts (21)'!$O$2:$O$10</c:f>
              <c:numCache>
                <c:formatCode>General</c:formatCode>
                <c:ptCount val="9"/>
                <c:pt idx="0">
                  <c:v>5</c:v>
                </c:pt>
                <c:pt idx="1">
                  <c:v>6</c:v>
                </c:pt>
                <c:pt idx="2">
                  <c:v>2</c:v>
                </c:pt>
                <c:pt idx="3">
                  <c:v>6</c:v>
                </c:pt>
                <c:pt idx="4">
                  <c:v>3</c:v>
                </c:pt>
                <c:pt idx="5">
                  <c:v>2</c:v>
                </c:pt>
                <c:pt idx="6">
                  <c:v>3</c:v>
                </c:pt>
                <c:pt idx="7">
                  <c:v>11</c:v>
                </c:pt>
                <c:pt idx="8">
                  <c:v>7</c:v>
                </c:pt>
              </c:numCache>
            </c:numRef>
          </c:val>
          <c:extLst>
            <c:ext xmlns:c16="http://schemas.microsoft.com/office/drawing/2014/chart" uri="{C3380CC4-5D6E-409C-BE32-E72D297353CC}">
              <c16:uniqueId val="{00000000-C50C-4FAE-9012-9243198F7125}"/>
            </c:ext>
          </c:extLst>
        </c:ser>
        <c:dLbls>
          <c:showLegendKey val="0"/>
          <c:showVal val="0"/>
          <c:showCatName val="0"/>
          <c:showSerName val="0"/>
          <c:showPercent val="0"/>
          <c:showBubbleSize val="0"/>
        </c:dLbls>
        <c:gapWidth val="100"/>
        <c:axId val="757843904"/>
        <c:axId val="1"/>
      </c:barChart>
      <c:catAx>
        <c:axId val="75784390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757843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08A8ED-31AF-40EC-8164-93ECF3752D15}" type="datetimeFigureOut">
              <a:rPr lang="en-US" smtClean="0"/>
              <a:t>6/3/2024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8EC96-3390-4B56-AB12-61EBA14FF964}" type="slidenum">
              <a:rPr lang="en-US" smtClean="0"/>
              <a:t>‹#›</a:t>
            </a:fld>
            <a:endParaRPr lang="en-US"/>
          </a:p>
        </p:txBody>
      </p:sp>
    </p:spTree>
    <p:extLst>
      <p:ext uri="{BB962C8B-B14F-4D97-AF65-F5344CB8AC3E}">
        <p14:creationId xmlns:p14="http://schemas.microsoft.com/office/powerpoint/2010/main" val="71341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153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039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6F91E-7C65-6594-76CD-D79ADB0B95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8ED12-C2A2-977B-AAFE-33EB3DFAC775}"/>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49407051-6888-2342-2F11-9289703F62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1CDD4F-0D1F-0BB8-ACED-548879F4D97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454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D09D1-EFE5-15E5-0308-A6C0A12E4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1B9D2C-3CE2-962A-8E8D-C012631BB860}"/>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E9437AEC-7A6E-0EE6-B627-EFD90DB0E1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3D2695-9917-9025-6973-68598B54D4B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922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3B540-2C92-43E7-AE5F-4E9D871C07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90D68-076E-450F-C8FF-948F4B0BB4A4}"/>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D0699627-605D-8E0D-26D0-8B758BEB9D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8B31D3-1ED5-7F84-E388-E5F4A302BBF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800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97F6E-C1F2-D952-7B5B-5E95CCD97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87777-7A4A-5362-C03D-2F9F0D7DD65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8B124C11-0AA2-C75B-8389-C88DBB18FE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AE7966-8D9F-F254-B634-E73D53C10E2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442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186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64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66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14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40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Conducted outreach, and OCRF representation at the  Oregon outdoor recreation programs, trail alliances, Diversifying the pool of applicants that apply to OCRF. Hopefully this helps address the </a:t>
            </a:r>
          </a:p>
        </p:txBody>
      </p:sp>
      <p:sp>
        <p:nvSpPr>
          <p:cNvPr id="4" name="Slide Number Placeholder 3"/>
          <p:cNvSpPr>
            <a:spLocks noGrp="1"/>
          </p:cNvSpPr>
          <p:nvPr>
            <p:ph type="sldNum" sz="quarter" idx="5"/>
          </p:nvPr>
        </p:nvSpPr>
        <p:spPr/>
        <p:txBody>
          <a:bodyPr/>
          <a:lstStyle/>
          <a:p>
            <a:fld id="{2928EC96-3390-4B56-AB12-61EBA14FF964}" type="slidenum">
              <a:rPr lang="en-US" smtClean="0"/>
              <a:t>5</a:t>
            </a:fld>
            <a:endParaRPr lang="en-US"/>
          </a:p>
        </p:txBody>
      </p:sp>
    </p:spTree>
    <p:extLst>
      <p:ext uri="{BB962C8B-B14F-4D97-AF65-F5344CB8AC3E}">
        <p14:creationId xmlns:p14="http://schemas.microsoft.com/office/powerpoint/2010/main" val="2976299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031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186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A57D0-F9C0-9FF1-348C-53C59DC3DE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E3E9F6-66D1-303A-6CFD-1E438C5674C4}"/>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341E52F5-C3A4-B550-0EDC-1C9AF4398D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301935-2BFC-F690-15E4-F5FC1BBD722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529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161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C0CFD0-9442-4EEE-AF03-8A9AA2E23323}"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2944694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0CFD0-9442-4EEE-AF03-8A9AA2E23323}"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50842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0CFD0-9442-4EEE-AF03-8A9AA2E23323}"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317278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331310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779339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2887380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3261050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964607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2303559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2792626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2022102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0CFD0-9442-4EEE-AF03-8A9AA2E23323}"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1303900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2143724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1215500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270321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C0CFD0-9442-4EEE-AF03-8A9AA2E23323}" type="datetimeFigureOut">
              <a:rPr lang="en-US" smtClean="0"/>
              <a:t>6/3/2024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3294394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C0CFD0-9442-4EEE-AF03-8A9AA2E23323}"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2661648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C0CFD0-9442-4EEE-AF03-8A9AA2E23323}" type="datetimeFigureOut">
              <a:rPr lang="en-US" smtClean="0"/>
              <a:t>6/3/2024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2819903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C0CFD0-9442-4EEE-AF03-8A9AA2E23323}" type="datetimeFigureOut">
              <a:rPr lang="en-US" smtClean="0"/>
              <a:t>6/3/2024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309953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0CFD0-9442-4EEE-AF03-8A9AA2E23323}" type="datetimeFigureOut">
              <a:rPr lang="en-US" smtClean="0"/>
              <a:t>6/3/2024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2097659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C0CFD0-9442-4EEE-AF03-8A9AA2E23323}"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4040158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C0CFD0-9442-4EEE-AF03-8A9AA2E23323}" type="datetimeFigureOut">
              <a:rPr lang="en-US" smtClean="0"/>
              <a:t>6/3/2024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374168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0CFD0-9442-4EEE-AF03-8A9AA2E23323}" type="datetimeFigureOut">
              <a:rPr lang="en-US" smtClean="0"/>
              <a:t>6/3/2024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0C689-5998-49CB-B2ED-03ABEF45D2AF}" type="slidenum">
              <a:rPr lang="en-US" smtClean="0"/>
              <a:t>‹#›</a:t>
            </a:fld>
            <a:endParaRPr lang="en-US"/>
          </a:p>
        </p:txBody>
      </p:sp>
    </p:spTree>
    <p:extLst>
      <p:ext uri="{BB962C8B-B14F-4D97-AF65-F5344CB8AC3E}">
        <p14:creationId xmlns:p14="http://schemas.microsoft.com/office/powerpoint/2010/main" val="3814617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42248-D582-45DA-BC26-F227E1A31D5B}" type="slidenum">
              <a:rPr lang="en-US" smtClean="0"/>
              <a:t>‹#›</a:t>
            </a:fld>
            <a:endParaRPr lang="en-US"/>
          </a:p>
        </p:txBody>
      </p:sp>
      <p:sp>
        <p:nvSpPr>
          <p:cNvPr id="7" name="Rectangle 6">
            <a:extLst>
              <a:ext uri="{FF2B5EF4-FFF2-40B4-BE49-F238E27FC236}">
                <a16:creationId xmlns:a16="http://schemas.microsoft.com/office/drawing/2014/main" id="{E9C2673E-7D0F-B6C9-5B84-E92A2BD32C26}"/>
              </a:ext>
            </a:extLst>
          </p:cNvPr>
          <p:cNvSpPr/>
          <p:nvPr userDrawn="1"/>
        </p:nvSpPr>
        <p:spPr>
          <a:xfrm>
            <a:off x="0" y="6311901"/>
            <a:ext cx="9144000" cy="546101"/>
          </a:xfrm>
          <a:prstGeom prst="rect">
            <a:avLst/>
          </a:prstGeom>
          <a:solidFill>
            <a:srgbClr val="144633"/>
          </a:solidFill>
          <a:ln>
            <a:solidFill>
              <a:srgbClr val="144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dirty="0"/>
              <a:t>Oregon Department of Fish and Wildlife</a:t>
            </a:r>
          </a:p>
        </p:txBody>
      </p:sp>
      <p:sp>
        <p:nvSpPr>
          <p:cNvPr id="8" name="Freeform 2">
            <a:extLst>
              <a:ext uri="{FF2B5EF4-FFF2-40B4-BE49-F238E27FC236}">
                <a16:creationId xmlns:a16="http://schemas.microsoft.com/office/drawing/2014/main" id="{BD1FD53B-8779-0F80-6B23-CD0CEAB596BD}"/>
              </a:ext>
            </a:extLst>
          </p:cNvPr>
          <p:cNvSpPr>
            <a:spLocks/>
          </p:cNvSpPr>
          <p:nvPr userDrawn="1"/>
        </p:nvSpPr>
        <p:spPr bwMode="auto">
          <a:xfrm>
            <a:off x="-218364" y="-54592"/>
            <a:ext cx="9594376" cy="1952625"/>
          </a:xfrm>
          <a:custGeom>
            <a:avLst/>
            <a:gdLst>
              <a:gd name="T0" fmla="*/ 0 w 5808"/>
              <a:gd name="T1" fmla="*/ 2147483647 h 1230"/>
              <a:gd name="T2" fmla="*/ 60483754 w 5808"/>
              <a:gd name="T3" fmla="*/ 0 h 1230"/>
              <a:gd name="T4" fmla="*/ 2147483647 w 5808"/>
              <a:gd name="T5" fmla="*/ 0 h 1230"/>
              <a:gd name="T6" fmla="*/ 2147483647 w 5808"/>
              <a:gd name="T7" fmla="*/ 2147483647 h 1230"/>
              <a:gd name="T8" fmla="*/ 2147483647 w 5808"/>
              <a:gd name="T9" fmla="*/ 2147483647 h 1230"/>
              <a:gd name="T10" fmla="*/ 2147483647 w 5808"/>
              <a:gd name="T11" fmla="*/ 2147483647 h 1230"/>
              <a:gd name="T12" fmla="*/ 0 w 5808"/>
              <a:gd name="T13" fmla="*/ 2147483647 h 1230"/>
              <a:gd name="T14" fmla="*/ 0 60000 65536"/>
              <a:gd name="T15" fmla="*/ 0 60000 65536"/>
              <a:gd name="T16" fmla="*/ 0 60000 65536"/>
              <a:gd name="T17" fmla="*/ 0 60000 65536"/>
              <a:gd name="T18" fmla="*/ 0 60000 65536"/>
              <a:gd name="T19" fmla="*/ 0 60000 65536"/>
              <a:gd name="T20" fmla="*/ 0 60000 65536"/>
              <a:gd name="T21" fmla="*/ 0 w 5808"/>
              <a:gd name="T22" fmla="*/ 0 h 1230"/>
              <a:gd name="T23" fmla="*/ 5808 w 5808"/>
              <a:gd name="T24" fmla="*/ 1230 h 12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8" h="1230">
                <a:moveTo>
                  <a:pt x="0" y="1212"/>
                </a:moveTo>
                <a:lnTo>
                  <a:pt x="24" y="0"/>
                </a:lnTo>
                <a:lnTo>
                  <a:pt x="5784" y="0"/>
                </a:lnTo>
                <a:lnTo>
                  <a:pt x="5808" y="996"/>
                </a:lnTo>
                <a:cubicBezTo>
                  <a:pt x="5548" y="1200"/>
                  <a:pt x="4950" y="1230"/>
                  <a:pt x="4224" y="1224"/>
                </a:cubicBezTo>
                <a:cubicBezTo>
                  <a:pt x="3498" y="1218"/>
                  <a:pt x="2156" y="962"/>
                  <a:pt x="1452" y="960"/>
                </a:cubicBezTo>
                <a:cubicBezTo>
                  <a:pt x="672" y="936"/>
                  <a:pt x="0" y="1212"/>
                  <a:pt x="0" y="1212"/>
                </a:cubicBezTo>
                <a:close/>
              </a:path>
            </a:pathLst>
          </a:custGeom>
          <a:solidFill>
            <a:srgbClr val="144633"/>
          </a:solidFill>
          <a:ln w="76200" cmpd="sng">
            <a:solidFill>
              <a:srgbClr val="144633"/>
            </a:solidFill>
            <a:round/>
            <a:headEnd/>
            <a:tailEnd/>
          </a:ln>
        </p:spPr>
        <p:txBody>
          <a:bodyPr/>
          <a:lstStyle/>
          <a:p>
            <a:endParaRPr lang="en-US" sz="1800">
              <a:solidFill>
                <a:schemeClr val="bg1"/>
              </a:solidFill>
            </a:endParaRPr>
          </a:p>
        </p:txBody>
      </p:sp>
    </p:spTree>
    <p:extLst>
      <p:ext uri="{BB962C8B-B14F-4D97-AF65-F5344CB8AC3E}">
        <p14:creationId xmlns:p14="http://schemas.microsoft.com/office/powerpoint/2010/main" val="17425994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B852062-AD58-4ABC-803F-3585C3565E62}"/>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17395" y="2069026"/>
            <a:ext cx="3698981" cy="3698981"/>
          </a:xfrm>
          <a:prstGeom prst="rect">
            <a:avLst/>
          </a:prstGeom>
        </p:spPr>
      </p:pic>
      <p:sp>
        <p:nvSpPr>
          <p:cNvPr id="2" name="TextBox 1">
            <a:extLst>
              <a:ext uri="{FF2B5EF4-FFF2-40B4-BE49-F238E27FC236}">
                <a16:creationId xmlns:a16="http://schemas.microsoft.com/office/drawing/2014/main" id="{112D1657-AAD7-454D-A642-A1E1F88648B0}"/>
              </a:ext>
            </a:extLst>
          </p:cNvPr>
          <p:cNvSpPr txBox="1"/>
          <p:nvPr/>
        </p:nvSpPr>
        <p:spPr>
          <a:xfrm>
            <a:off x="3755572" y="2933542"/>
            <a:ext cx="5626205"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Oregon Conservation and Recreation Fund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Advisory Committee Meeting </a:t>
            </a:r>
          </a:p>
        </p:txBody>
      </p:sp>
      <p:sp>
        <p:nvSpPr>
          <p:cNvPr id="5" name="TextBox 4">
            <a:extLst>
              <a:ext uri="{FF2B5EF4-FFF2-40B4-BE49-F238E27FC236}">
                <a16:creationId xmlns:a16="http://schemas.microsoft.com/office/drawing/2014/main" id="{5BD344AB-9B96-88D5-5559-1BA3B48A2011}"/>
              </a:ext>
            </a:extLst>
          </p:cNvPr>
          <p:cNvSpPr txBox="1"/>
          <p:nvPr/>
        </p:nvSpPr>
        <p:spPr>
          <a:xfrm>
            <a:off x="317395" y="156982"/>
            <a:ext cx="8259828" cy="10772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Calibri" panose="020F0502020204030204"/>
              </a:rPr>
              <a:t>June</a:t>
            </a:r>
            <a:r>
              <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rPr>
              <a:t> 4</a:t>
            </a:r>
            <a:r>
              <a:rPr kumimoji="0" lang="en-US" sz="3600" b="0" i="0" u="none" strike="noStrike" kern="1200" cap="none" spc="0" normalizeH="0" baseline="30000" noProof="0" dirty="0">
                <a:ln>
                  <a:noFill/>
                </a:ln>
                <a:solidFill>
                  <a:schemeClr val="bg1"/>
                </a:solidFill>
                <a:effectLst/>
                <a:uLnTx/>
                <a:uFillTx/>
                <a:latin typeface="Calibri" panose="020F0502020204030204"/>
                <a:ea typeface="+mn-ea"/>
                <a:cs typeface="+mn-cs"/>
              </a:rPr>
              <a:t>th</a:t>
            </a:r>
            <a:r>
              <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rPr>
              <a:t>, 2024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i="1" dirty="0">
                <a:solidFill>
                  <a:schemeClr val="bg1"/>
                </a:solidFill>
                <a:latin typeface="Calibri" panose="020F0502020204030204"/>
              </a:rPr>
              <a:t>1:00pm</a:t>
            </a:r>
            <a:r>
              <a:rPr kumimoji="0" lang="en-US" sz="2800" b="0" i="1" u="none" strike="noStrike" kern="1200" cap="none" spc="0" normalizeH="0" baseline="0" noProof="0" dirty="0">
                <a:ln>
                  <a:noFill/>
                </a:ln>
                <a:solidFill>
                  <a:schemeClr val="bg1"/>
                </a:solidFill>
                <a:effectLst/>
                <a:uLnTx/>
                <a:uFillTx/>
                <a:latin typeface="Calibri" panose="020F0502020204030204"/>
                <a:ea typeface="+mn-ea"/>
                <a:cs typeface="+mn-cs"/>
              </a:rPr>
              <a:t> – 4</a:t>
            </a:r>
            <a:r>
              <a:rPr lang="en-US" sz="2800" i="1" dirty="0">
                <a:solidFill>
                  <a:schemeClr val="bg1"/>
                </a:solidFill>
                <a:latin typeface="Calibri" panose="020F0502020204030204"/>
              </a:rPr>
              <a:t>:0</a:t>
            </a:r>
            <a:r>
              <a:rPr kumimoji="0" lang="en-US" sz="2800" b="0" i="1" u="none" strike="noStrike" kern="1200" cap="none" spc="0" normalizeH="0" baseline="0" noProof="0" dirty="0">
                <a:ln>
                  <a:noFill/>
                </a:ln>
                <a:solidFill>
                  <a:schemeClr val="bg1"/>
                </a:solidFill>
                <a:effectLst/>
                <a:uLnTx/>
                <a:uFillTx/>
                <a:latin typeface="Calibri" panose="020F0502020204030204"/>
                <a:ea typeface="+mn-ea"/>
                <a:cs typeface="+mn-cs"/>
              </a:rPr>
              <a:t>0pm</a:t>
            </a:r>
            <a:endParaRPr kumimoji="0" lang="en-US" sz="3200" b="0"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1026" name="Picture 2" descr="ODFW Logo | | currypilot.com">
            <a:extLst>
              <a:ext uri="{FF2B5EF4-FFF2-40B4-BE49-F238E27FC236}">
                <a16:creationId xmlns:a16="http://schemas.microsoft.com/office/drawing/2014/main" id="{09179D18-3418-20A2-9487-4EA8A1335A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3657" y="4931912"/>
            <a:ext cx="965200" cy="12054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5E28F7-6B70-8C79-3D2C-4A885D8ABA7D}"/>
              </a:ext>
            </a:extLst>
          </p:cNvPr>
          <p:cNvSpPr txBox="1"/>
          <p:nvPr/>
        </p:nvSpPr>
        <p:spPr>
          <a:xfrm>
            <a:off x="6456946" y="5680922"/>
            <a:ext cx="3122481" cy="369332"/>
          </a:xfrm>
          <a:prstGeom prst="rect">
            <a:avLst/>
          </a:prstGeom>
          <a:noFill/>
        </p:spPr>
        <p:txBody>
          <a:bodyPr wrap="square">
            <a:spAutoFit/>
          </a:bodyPr>
          <a:lstStyle/>
          <a:p>
            <a:r>
              <a:rPr lang="en-US" i="1" dirty="0">
                <a:solidFill>
                  <a:prstClr val="black"/>
                </a:solidFill>
                <a:latin typeface="Calibri" panose="020F0502020204030204"/>
              </a:rPr>
              <a:t>Hybrid</a:t>
            </a:r>
            <a:r>
              <a:rPr lang="en-US" sz="1800" i="1" dirty="0">
                <a:solidFill>
                  <a:prstClr val="black"/>
                </a:solidFill>
                <a:latin typeface="Calibri" panose="020F0502020204030204"/>
              </a:rPr>
              <a:t> Meeting</a:t>
            </a:r>
            <a:endParaRPr lang="en-US" dirty="0"/>
          </a:p>
        </p:txBody>
      </p:sp>
    </p:spTree>
    <p:extLst>
      <p:ext uri="{BB962C8B-B14F-4D97-AF65-F5344CB8AC3E}">
        <p14:creationId xmlns:p14="http://schemas.microsoft.com/office/powerpoint/2010/main" val="185233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77DC5-D786-6B8A-0981-2DD0EED4BE4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A6272B6-BCB2-EBD8-79D7-82B3D6E8FAEF}"/>
              </a:ext>
            </a:extLst>
          </p:cNvPr>
          <p:cNvSpPr txBox="1"/>
          <p:nvPr/>
        </p:nvSpPr>
        <p:spPr>
          <a:xfrm>
            <a:off x="385010" y="368514"/>
            <a:ext cx="8482263" cy="1015663"/>
          </a:xfrm>
          <a:prstGeom prst="rect">
            <a:avLst/>
          </a:prstGeom>
          <a:noFill/>
        </p:spPr>
        <p:txBody>
          <a:bodyPr wrap="square">
            <a:spAutoFit/>
          </a:bodyPr>
          <a:lstStyle/>
          <a:p>
            <a:pPr algn="ctr"/>
            <a:r>
              <a:rPr lang="en-US" sz="3600" b="1" dirty="0">
                <a:solidFill>
                  <a:schemeClr val="accent6">
                    <a:lumMod val="50000"/>
                  </a:schemeClr>
                </a:solidFill>
              </a:rPr>
              <a:t>Spring</a:t>
            </a:r>
            <a:r>
              <a:rPr lang="en-US" sz="3600" b="1" i="0" u="none" strike="noStrike" dirty="0">
                <a:solidFill>
                  <a:schemeClr val="accent6">
                    <a:lumMod val="50000"/>
                  </a:schemeClr>
                </a:solidFill>
                <a:effectLst/>
              </a:rPr>
              <a:t> 2024 Call for Proposals – </a:t>
            </a:r>
          </a:p>
          <a:p>
            <a:pPr algn="ctr"/>
            <a:r>
              <a:rPr lang="en-US" sz="2400" b="1" i="1" dirty="0">
                <a:solidFill>
                  <a:schemeClr val="accent6">
                    <a:lumMod val="50000"/>
                  </a:schemeClr>
                </a:solidFill>
              </a:rPr>
              <a:t>21</a:t>
            </a:r>
            <a:r>
              <a:rPr lang="en-US" sz="2400" b="1" i="1" u="none" strike="noStrike" dirty="0">
                <a:solidFill>
                  <a:schemeClr val="accent6">
                    <a:lumMod val="50000"/>
                  </a:schemeClr>
                </a:solidFill>
                <a:effectLst/>
              </a:rPr>
              <a:t> Projects</a:t>
            </a:r>
          </a:p>
        </p:txBody>
      </p:sp>
      <p:graphicFrame>
        <p:nvGraphicFramePr>
          <p:cNvPr id="4" name="Chart 3">
            <a:extLst>
              <a:ext uri="{FF2B5EF4-FFF2-40B4-BE49-F238E27FC236}">
                <a16:creationId xmlns:a16="http://schemas.microsoft.com/office/drawing/2014/main" id="{7E4EDFAA-E5A5-D665-5ED9-F0465B5DA0E5}"/>
              </a:ext>
            </a:extLst>
          </p:cNvPr>
          <p:cNvGraphicFramePr>
            <a:graphicFrameLocks/>
          </p:cNvGraphicFramePr>
          <p:nvPr>
            <p:extLst>
              <p:ext uri="{D42A27DB-BD31-4B8C-83A1-F6EECF244321}">
                <p14:modId xmlns:p14="http://schemas.microsoft.com/office/powerpoint/2010/main" val="3608763202"/>
              </p:ext>
            </p:extLst>
          </p:nvPr>
        </p:nvGraphicFramePr>
        <p:xfrm>
          <a:off x="385009" y="1744824"/>
          <a:ext cx="8600371" cy="48985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39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96539-005F-3525-A03A-47F93FFD01C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814557B-F24E-014D-C279-FF438AB79461}"/>
              </a:ext>
            </a:extLst>
          </p:cNvPr>
          <p:cNvSpPr txBox="1"/>
          <p:nvPr/>
        </p:nvSpPr>
        <p:spPr>
          <a:xfrm>
            <a:off x="-1020880" y="231354"/>
            <a:ext cx="8482263" cy="1015663"/>
          </a:xfrm>
          <a:prstGeom prst="rect">
            <a:avLst/>
          </a:prstGeom>
          <a:noFill/>
        </p:spPr>
        <p:txBody>
          <a:bodyPr wrap="square">
            <a:spAutoFit/>
          </a:bodyPr>
          <a:lstStyle/>
          <a:p>
            <a:pPr algn="ctr"/>
            <a:r>
              <a:rPr lang="en-US" sz="3600" b="1" dirty="0">
                <a:solidFill>
                  <a:schemeClr val="accent6">
                    <a:lumMod val="50000"/>
                  </a:schemeClr>
                </a:solidFill>
              </a:rPr>
              <a:t>Spring</a:t>
            </a:r>
            <a:r>
              <a:rPr lang="en-US" sz="3600" b="1" i="0" u="none" strike="noStrike" dirty="0">
                <a:solidFill>
                  <a:schemeClr val="accent6">
                    <a:lumMod val="50000"/>
                  </a:schemeClr>
                </a:solidFill>
                <a:effectLst/>
              </a:rPr>
              <a:t> 2024 Call for Proposals – </a:t>
            </a:r>
          </a:p>
          <a:p>
            <a:pPr algn="ctr"/>
            <a:r>
              <a:rPr lang="en-US" sz="2400" b="1" i="1" u="none" strike="noStrike" dirty="0">
                <a:solidFill>
                  <a:schemeClr val="accent6">
                    <a:lumMod val="50000"/>
                  </a:schemeClr>
                </a:solidFill>
                <a:effectLst/>
              </a:rPr>
              <a:t>84 Projects</a:t>
            </a:r>
          </a:p>
        </p:txBody>
      </p:sp>
      <p:graphicFrame>
        <p:nvGraphicFramePr>
          <p:cNvPr id="2" name="Chart 1">
            <a:extLst>
              <a:ext uri="{FF2B5EF4-FFF2-40B4-BE49-F238E27FC236}">
                <a16:creationId xmlns:a16="http://schemas.microsoft.com/office/drawing/2014/main" id="{CFBF1A9A-5220-6B30-78F3-99A3E53A7ECD}"/>
              </a:ext>
            </a:extLst>
          </p:cNvPr>
          <p:cNvGraphicFramePr>
            <a:graphicFrameLocks/>
          </p:cNvGraphicFramePr>
          <p:nvPr>
            <p:extLst>
              <p:ext uri="{D42A27DB-BD31-4B8C-83A1-F6EECF244321}">
                <p14:modId xmlns:p14="http://schemas.microsoft.com/office/powerpoint/2010/main" val="2209941607"/>
              </p:ext>
            </p:extLst>
          </p:nvPr>
        </p:nvGraphicFramePr>
        <p:xfrm>
          <a:off x="763571" y="1955193"/>
          <a:ext cx="7843101" cy="4534293"/>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1A3A2364-E169-0D70-1AC8-F9F15FD521E8}"/>
              </a:ext>
            </a:extLst>
          </p:cNvPr>
          <p:cNvPicPr>
            <a:picLocks noChangeAspect="1"/>
          </p:cNvPicPr>
          <p:nvPr/>
        </p:nvPicPr>
        <p:blipFill>
          <a:blip r:embed="rId3"/>
          <a:stretch>
            <a:fillRect/>
          </a:stretch>
        </p:blipFill>
        <p:spPr>
          <a:xfrm>
            <a:off x="6271423" y="0"/>
            <a:ext cx="2872577" cy="2103541"/>
          </a:xfrm>
          <a:prstGeom prst="rect">
            <a:avLst/>
          </a:prstGeom>
        </p:spPr>
      </p:pic>
    </p:spTree>
    <p:extLst>
      <p:ext uri="{BB962C8B-B14F-4D97-AF65-F5344CB8AC3E}">
        <p14:creationId xmlns:p14="http://schemas.microsoft.com/office/powerpoint/2010/main" val="980015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96539-005F-3525-A03A-47F93FFD01C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814557B-F24E-014D-C279-FF438AB79461}"/>
              </a:ext>
            </a:extLst>
          </p:cNvPr>
          <p:cNvSpPr txBox="1"/>
          <p:nvPr/>
        </p:nvSpPr>
        <p:spPr>
          <a:xfrm>
            <a:off x="-1146610" y="208494"/>
            <a:ext cx="8482263" cy="1015663"/>
          </a:xfrm>
          <a:prstGeom prst="rect">
            <a:avLst/>
          </a:prstGeom>
          <a:noFill/>
        </p:spPr>
        <p:txBody>
          <a:bodyPr wrap="square">
            <a:spAutoFit/>
          </a:bodyPr>
          <a:lstStyle/>
          <a:p>
            <a:pPr algn="ctr"/>
            <a:r>
              <a:rPr lang="en-US" sz="3600" b="1" dirty="0">
                <a:solidFill>
                  <a:schemeClr val="accent6">
                    <a:lumMod val="50000"/>
                  </a:schemeClr>
                </a:solidFill>
              </a:rPr>
              <a:t>Spring</a:t>
            </a:r>
            <a:r>
              <a:rPr lang="en-US" sz="3600" b="1" i="0" u="none" strike="noStrike" dirty="0">
                <a:solidFill>
                  <a:schemeClr val="accent6">
                    <a:lumMod val="50000"/>
                  </a:schemeClr>
                </a:solidFill>
                <a:effectLst/>
              </a:rPr>
              <a:t> 2024 Call for Proposals – </a:t>
            </a:r>
          </a:p>
          <a:p>
            <a:pPr algn="ctr"/>
            <a:r>
              <a:rPr lang="en-US" sz="2400" b="1" i="1" u="none" strike="noStrike" dirty="0">
                <a:solidFill>
                  <a:schemeClr val="accent6">
                    <a:lumMod val="50000"/>
                  </a:schemeClr>
                </a:solidFill>
                <a:effectLst/>
              </a:rPr>
              <a:t>21 Projects</a:t>
            </a:r>
          </a:p>
        </p:txBody>
      </p:sp>
      <p:graphicFrame>
        <p:nvGraphicFramePr>
          <p:cNvPr id="4" name="Chart 3">
            <a:extLst>
              <a:ext uri="{FF2B5EF4-FFF2-40B4-BE49-F238E27FC236}">
                <a16:creationId xmlns:a16="http://schemas.microsoft.com/office/drawing/2014/main" id="{F0667F92-B60B-4A77-A16B-892094805598}"/>
              </a:ext>
            </a:extLst>
          </p:cNvPr>
          <p:cNvGraphicFramePr>
            <a:graphicFrameLocks/>
          </p:cNvGraphicFramePr>
          <p:nvPr>
            <p:extLst>
              <p:ext uri="{D42A27DB-BD31-4B8C-83A1-F6EECF244321}">
                <p14:modId xmlns:p14="http://schemas.microsoft.com/office/powerpoint/2010/main" val="3947654490"/>
              </p:ext>
            </p:extLst>
          </p:nvPr>
        </p:nvGraphicFramePr>
        <p:xfrm>
          <a:off x="822960" y="1642188"/>
          <a:ext cx="7338060" cy="469003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F0E5AEF9-6394-F6F1-A343-7D345FE97E16}"/>
              </a:ext>
            </a:extLst>
          </p:cNvPr>
          <p:cNvPicPr>
            <a:picLocks noChangeAspect="1"/>
          </p:cNvPicPr>
          <p:nvPr/>
        </p:nvPicPr>
        <p:blipFill>
          <a:blip r:embed="rId3"/>
          <a:stretch>
            <a:fillRect/>
          </a:stretch>
        </p:blipFill>
        <p:spPr>
          <a:xfrm>
            <a:off x="6271423" y="0"/>
            <a:ext cx="2872577" cy="2103541"/>
          </a:xfrm>
          <a:prstGeom prst="rect">
            <a:avLst/>
          </a:prstGeom>
        </p:spPr>
      </p:pic>
    </p:spTree>
    <p:extLst>
      <p:ext uri="{BB962C8B-B14F-4D97-AF65-F5344CB8AC3E}">
        <p14:creationId xmlns:p14="http://schemas.microsoft.com/office/powerpoint/2010/main" val="2863025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90CB67-8518-8C95-E7A1-1326574293DB}"/>
              </a:ext>
            </a:extLst>
          </p:cNvPr>
          <p:cNvPicPr>
            <a:picLocks noChangeAspect="1"/>
          </p:cNvPicPr>
          <p:nvPr/>
        </p:nvPicPr>
        <p:blipFill>
          <a:blip r:embed="rId2"/>
          <a:stretch>
            <a:fillRect/>
          </a:stretch>
        </p:blipFill>
        <p:spPr>
          <a:xfrm>
            <a:off x="452487" y="14202"/>
            <a:ext cx="8201319" cy="6798339"/>
          </a:xfrm>
          <a:prstGeom prst="rect">
            <a:avLst/>
          </a:prstGeom>
        </p:spPr>
      </p:pic>
      <p:sp>
        <p:nvSpPr>
          <p:cNvPr id="4" name="TextBox 3">
            <a:extLst>
              <a:ext uri="{FF2B5EF4-FFF2-40B4-BE49-F238E27FC236}">
                <a16:creationId xmlns:a16="http://schemas.microsoft.com/office/drawing/2014/main" id="{CCF8B759-103A-2EAF-97B1-4F5A74C9DB33}"/>
              </a:ext>
            </a:extLst>
          </p:cNvPr>
          <p:cNvSpPr txBox="1"/>
          <p:nvPr/>
        </p:nvSpPr>
        <p:spPr>
          <a:xfrm>
            <a:off x="8814062" y="6466788"/>
            <a:ext cx="301686" cy="369332"/>
          </a:xfrm>
          <a:prstGeom prst="rect">
            <a:avLst/>
          </a:prstGeom>
          <a:noFill/>
        </p:spPr>
        <p:txBody>
          <a:bodyPr wrap="none" rtlCol="0">
            <a:spAutoFit/>
          </a:bodyPr>
          <a:lstStyle/>
          <a:p>
            <a:r>
              <a:rPr lang="en-US" dirty="0"/>
              <a:t>1</a:t>
            </a:r>
          </a:p>
        </p:txBody>
      </p:sp>
    </p:spTree>
    <p:extLst>
      <p:ext uri="{BB962C8B-B14F-4D97-AF65-F5344CB8AC3E}">
        <p14:creationId xmlns:p14="http://schemas.microsoft.com/office/powerpoint/2010/main" val="1300168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51FC76-BFAF-AA6B-A214-F7F80CB8B61F}"/>
              </a:ext>
            </a:extLst>
          </p:cNvPr>
          <p:cNvPicPr>
            <a:picLocks noChangeAspect="1"/>
          </p:cNvPicPr>
          <p:nvPr/>
        </p:nvPicPr>
        <p:blipFill>
          <a:blip r:embed="rId2"/>
          <a:stretch>
            <a:fillRect/>
          </a:stretch>
        </p:blipFill>
        <p:spPr>
          <a:xfrm>
            <a:off x="193249" y="37322"/>
            <a:ext cx="8802161" cy="6820996"/>
          </a:xfrm>
          <a:prstGeom prst="rect">
            <a:avLst/>
          </a:prstGeom>
        </p:spPr>
      </p:pic>
      <p:sp>
        <p:nvSpPr>
          <p:cNvPr id="6" name="TextBox 5">
            <a:extLst>
              <a:ext uri="{FF2B5EF4-FFF2-40B4-BE49-F238E27FC236}">
                <a16:creationId xmlns:a16="http://schemas.microsoft.com/office/drawing/2014/main" id="{67104278-7139-326C-2CE8-2D7086CF54A2}"/>
              </a:ext>
            </a:extLst>
          </p:cNvPr>
          <p:cNvSpPr txBox="1"/>
          <p:nvPr/>
        </p:nvSpPr>
        <p:spPr>
          <a:xfrm>
            <a:off x="8814062" y="6466788"/>
            <a:ext cx="301686" cy="369332"/>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2081483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45537D-0461-5323-51DB-8E7D90BC8129}"/>
              </a:ext>
            </a:extLst>
          </p:cNvPr>
          <p:cNvPicPr>
            <a:picLocks noChangeAspect="1"/>
          </p:cNvPicPr>
          <p:nvPr/>
        </p:nvPicPr>
        <p:blipFill>
          <a:blip r:embed="rId2"/>
          <a:stretch>
            <a:fillRect/>
          </a:stretch>
        </p:blipFill>
        <p:spPr>
          <a:xfrm>
            <a:off x="348792" y="20713"/>
            <a:ext cx="8446416" cy="6816574"/>
          </a:xfrm>
          <a:prstGeom prst="rect">
            <a:avLst/>
          </a:prstGeom>
        </p:spPr>
      </p:pic>
    </p:spTree>
    <p:extLst>
      <p:ext uri="{BB962C8B-B14F-4D97-AF65-F5344CB8AC3E}">
        <p14:creationId xmlns:p14="http://schemas.microsoft.com/office/powerpoint/2010/main" val="3352393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B3B28-7CD6-96B2-CDE0-F89533BD9EC1}"/>
              </a:ext>
            </a:extLst>
          </p:cNvPr>
          <p:cNvPicPr>
            <a:picLocks noChangeAspect="1"/>
          </p:cNvPicPr>
          <p:nvPr/>
        </p:nvPicPr>
        <p:blipFill>
          <a:blip r:embed="rId2"/>
          <a:stretch>
            <a:fillRect/>
          </a:stretch>
        </p:blipFill>
        <p:spPr>
          <a:xfrm>
            <a:off x="75414" y="119505"/>
            <a:ext cx="8804635" cy="6763826"/>
          </a:xfrm>
          <a:prstGeom prst="rect">
            <a:avLst/>
          </a:prstGeom>
        </p:spPr>
      </p:pic>
    </p:spTree>
    <p:extLst>
      <p:ext uri="{BB962C8B-B14F-4D97-AF65-F5344CB8AC3E}">
        <p14:creationId xmlns:p14="http://schemas.microsoft.com/office/powerpoint/2010/main" val="4221843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ACCE01-B4CB-C089-618D-3522DCBB8B00}"/>
              </a:ext>
            </a:extLst>
          </p:cNvPr>
          <p:cNvPicPr>
            <a:picLocks noChangeAspect="1"/>
          </p:cNvPicPr>
          <p:nvPr/>
        </p:nvPicPr>
        <p:blipFill>
          <a:blip r:embed="rId2"/>
          <a:stretch>
            <a:fillRect/>
          </a:stretch>
        </p:blipFill>
        <p:spPr>
          <a:xfrm>
            <a:off x="122409" y="122548"/>
            <a:ext cx="9021592" cy="6703864"/>
          </a:xfrm>
          <a:prstGeom prst="rect">
            <a:avLst/>
          </a:prstGeom>
        </p:spPr>
      </p:pic>
    </p:spTree>
    <p:extLst>
      <p:ext uri="{BB962C8B-B14F-4D97-AF65-F5344CB8AC3E}">
        <p14:creationId xmlns:p14="http://schemas.microsoft.com/office/powerpoint/2010/main" val="4151810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F881-5393-8E77-7450-A9EE6FF16A2C}"/>
              </a:ext>
            </a:extLst>
          </p:cNvPr>
          <p:cNvSpPr>
            <a:spLocks noGrp="1"/>
          </p:cNvSpPr>
          <p:nvPr>
            <p:ph type="title"/>
          </p:nvPr>
        </p:nvSpPr>
        <p:spPr/>
        <p:txBody>
          <a:bodyPr/>
          <a:lstStyle/>
          <a:p>
            <a:r>
              <a:rPr lang="en-US" dirty="0">
                <a:solidFill>
                  <a:schemeClr val="bg1"/>
                </a:solidFill>
              </a:rPr>
              <a:t>OCRF Budget Update – June ‘24</a:t>
            </a:r>
          </a:p>
        </p:txBody>
      </p:sp>
      <p:sp>
        <p:nvSpPr>
          <p:cNvPr id="3" name="Content Placeholder 2">
            <a:extLst>
              <a:ext uri="{FF2B5EF4-FFF2-40B4-BE49-F238E27FC236}">
                <a16:creationId xmlns:a16="http://schemas.microsoft.com/office/drawing/2014/main" id="{E0F59372-13F7-4EA3-2CCA-6D8027A6141F}"/>
              </a:ext>
            </a:extLst>
          </p:cNvPr>
          <p:cNvSpPr>
            <a:spLocks noGrp="1"/>
          </p:cNvSpPr>
          <p:nvPr>
            <p:ph idx="1"/>
          </p:nvPr>
        </p:nvSpPr>
        <p:spPr>
          <a:xfrm>
            <a:off x="0" y="1588770"/>
            <a:ext cx="8732520" cy="4767581"/>
          </a:xfrm>
        </p:spPr>
        <p:txBody>
          <a:bodyPr/>
          <a:lstStyle/>
          <a:p>
            <a:pPr>
              <a:spcBef>
                <a:spcPts val="0"/>
              </a:spcBef>
              <a:spcAft>
                <a:spcPts val="0"/>
              </a:spcAft>
            </a:pPr>
            <a:endParaRPr lang="en-US" sz="3200" dirty="0">
              <a:effectLst/>
            </a:endParaRPr>
          </a:p>
          <a:p>
            <a:pPr marL="742950" marR="0" lvl="1" indent="-285750">
              <a:spcBef>
                <a:spcPts val="0"/>
              </a:spcBef>
              <a:spcAft>
                <a:spcPts val="0"/>
              </a:spcAft>
              <a:buFont typeface="Courier New" panose="02070309020205020404" pitchFamily="49" charset="0"/>
              <a:buChar char="o"/>
            </a:pPr>
            <a:r>
              <a:rPr lang="en-US" sz="1800" b="1" dirty="0">
                <a:effectLst/>
                <a:latin typeface="Aptos" panose="020B0004020202020204" pitchFamily="34" charset="0"/>
                <a:ea typeface="Times New Roman" panose="02020603050405020304" pitchFamily="18" charset="0"/>
              </a:rPr>
              <a:t>Base Program:</a:t>
            </a:r>
            <a:r>
              <a:rPr lang="en-US" sz="1800" dirty="0">
                <a:effectLst/>
                <a:latin typeface="Aptos" panose="020B0004020202020204" pitchFamily="34" charset="0"/>
                <a:ea typeface="Times New Roman" panose="02020603050405020304" pitchFamily="18" charset="0"/>
              </a:rPr>
              <a:t>  $1,006,629</a:t>
            </a:r>
            <a:endParaRPr lang="en-US" sz="1800" dirty="0">
              <a:effectLst/>
              <a:latin typeface="Calibri" panose="020F0502020204030204" pitchFamily="34" charset="0"/>
              <a:ea typeface="Aptos" panose="020B0004020202020204" pitchFamily="34" charset="0"/>
            </a:endParaRPr>
          </a:p>
          <a:p>
            <a:pPr marL="1143000" marR="0" lvl="2" indent="-228600">
              <a:spcBef>
                <a:spcPts val="0"/>
              </a:spcBef>
              <a:spcAft>
                <a:spcPts val="0"/>
              </a:spcAft>
              <a:buFont typeface="Wingdings" panose="05000000000000000000" pitchFamily="2" charset="2"/>
              <a:buChar char=""/>
            </a:pPr>
            <a:r>
              <a:rPr lang="en-US" sz="1800" dirty="0">
                <a:latin typeface="Aptos" panose="020B0004020202020204" pitchFamily="34" charset="0"/>
                <a:ea typeface="Times New Roman" panose="02020603050405020304" pitchFamily="18" charset="0"/>
              </a:rPr>
              <a:t>C</a:t>
            </a:r>
            <a:r>
              <a:rPr lang="en-US" sz="1800" dirty="0">
                <a:effectLst/>
                <a:latin typeface="Aptos" panose="020B0004020202020204" pitchFamily="34" charset="0"/>
                <a:ea typeface="Times New Roman" panose="02020603050405020304" pitchFamily="18" charset="0"/>
              </a:rPr>
              <a:t>alculated using (21-23 ending fund balance) + (23-25 revenue to date) – (allocated to projects)</a:t>
            </a:r>
            <a:endParaRPr lang="en-US" sz="1800" dirty="0">
              <a:effectLst/>
              <a:latin typeface="Calibri" panose="020F0502020204030204" pitchFamily="34" charset="0"/>
              <a:ea typeface="Aptos" panose="020B0004020202020204" pitchFamily="34" charset="0"/>
            </a:endParaRPr>
          </a:p>
          <a:p>
            <a:pPr marL="1600200" marR="0" lvl="3" indent="-228600">
              <a:spcBef>
                <a:spcPts val="0"/>
              </a:spcBef>
              <a:spcAft>
                <a:spcPts val="0"/>
              </a:spcAft>
              <a:buFont typeface="Symbol" panose="05050102010706020507" pitchFamily="18" charset="2"/>
              <a:buChar char=""/>
            </a:pPr>
            <a:r>
              <a:rPr lang="en-US" dirty="0">
                <a:effectLst/>
                <a:latin typeface="Aptos" panose="020B0004020202020204" pitchFamily="34" charset="0"/>
                <a:ea typeface="Times New Roman" panose="02020603050405020304" pitchFamily="18" charset="0"/>
              </a:rPr>
              <a:t>$892,343 + $1,085,021 – $970,734 = $1,006,629</a:t>
            </a:r>
            <a:endParaRPr lang="en-US" dirty="0">
              <a:effectLst/>
              <a:latin typeface="Calibri" panose="020F0502020204030204" pitchFamily="34" charset="0"/>
              <a:ea typeface="Aptos" panose="020B0004020202020204" pitchFamily="34" charset="0"/>
            </a:endParaRPr>
          </a:p>
          <a:p>
            <a:pPr marL="1143000" marR="0" lvl="2" indent="-228600">
              <a:spcBef>
                <a:spcPts val="0"/>
              </a:spcBef>
              <a:spcAft>
                <a:spcPts val="0"/>
              </a:spcAft>
              <a:buFont typeface="Wingdings" panose="05000000000000000000" pitchFamily="2" charset="2"/>
              <a:buChar char=""/>
            </a:pPr>
            <a:r>
              <a:rPr lang="en-US" sz="1800" dirty="0">
                <a:effectLst/>
                <a:latin typeface="Aptos" panose="020B0004020202020204" pitchFamily="34" charset="0"/>
                <a:ea typeface="Times New Roman" panose="02020603050405020304" pitchFamily="18" charset="0"/>
              </a:rPr>
              <a:t>Does not include future ELS donations for the remainder of 23-25, or interest that will be deposited in August</a:t>
            </a:r>
          </a:p>
          <a:p>
            <a:pPr marL="1143000" marR="0" lvl="2" indent="-228600">
              <a:spcBef>
                <a:spcPts val="0"/>
              </a:spcBef>
              <a:spcAft>
                <a:spcPts val="0"/>
              </a:spcAft>
              <a:buFont typeface="Wingdings" panose="05000000000000000000" pitchFamily="2" charset="2"/>
              <a:buChar char=""/>
            </a:pPr>
            <a:endParaRPr lang="en-US" sz="1800" dirty="0">
              <a:effectLst/>
              <a:latin typeface="Calibri" panose="020F0502020204030204" pitchFamily="34" charset="0"/>
              <a:ea typeface="Aptos" panose="020B0004020202020204" pitchFamily="34" charset="0"/>
            </a:endParaRPr>
          </a:p>
          <a:p>
            <a:pPr marL="742950" marR="0" lvl="1" indent="-285750">
              <a:spcBef>
                <a:spcPts val="0"/>
              </a:spcBef>
              <a:spcAft>
                <a:spcPts val="0"/>
              </a:spcAft>
              <a:buFont typeface="Courier New" panose="02070309020205020404" pitchFamily="49" charset="0"/>
              <a:buChar char="o"/>
            </a:pPr>
            <a:r>
              <a:rPr lang="en-US" sz="1800" b="1" dirty="0">
                <a:effectLst/>
                <a:latin typeface="Aptos" panose="020B0004020202020204" pitchFamily="34" charset="0"/>
                <a:ea typeface="Times New Roman" panose="02020603050405020304" pitchFamily="18" charset="0"/>
              </a:rPr>
              <a:t>Drought Package</a:t>
            </a:r>
            <a:r>
              <a:rPr lang="en-US" sz="1800" dirty="0">
                <a:effectLst/>
                <a:latin typeface="Aptos" panose="020B0004020202020204" pitchFamily="34" charset="0"/>
                <a:ea typeface="Times New Roman" panose="02020603050405020304" pitchFamily="18" charset="0"/>
              </a:rPr>
              <a:t>: $2,656,815</a:t>
            </a:r>
            <a:endParaRPr lang="en-US" sz="1800" dirty="0">
              <a:effectLst/>
              <a:latin typeface="Calibri" panose="020F0502020204030204" pitchFamily="34" charset="0"/>
              <a:ea typeface="Aptos" panose="020B0004020202020204" pitchFamily="34" charset="0"/>
            </a:endParaRPr>
          </a:p>
          <a:p>
            <a:pPr marL="1143000" marR="0" lvl="2" indent="-228600">
              <a:spcBef>
                <a:spcPts val="0"/>
              </a:spcBef>
              <a:spcAft>
                <a:spcPts val="0"/>
              </a:spcAft>
              <a:buFont typeface="Wingdings" panose="05000000000000000000" pitchFamily="2" charset="2"/>
              <a:buChar char=""/>
            </a:pPr>
            <a:r>
              <a:rPr lang="en-US" sz="1800" dirty="0">
                <a:effectLst/>
                <a:latin typeface="Aptos" panose="020B0004020202020204" pitchFamily="34" charset="0"/>
                <a:ea typeface="Times New Roman" panose="02020603050405020304" pitchFamily="18" charset="0"/>
              </a:rPr>
              <a:t>(Remaining funds) –</a:t>
            </a:r>
            <a:r>
              <a:rPr lang="en-US" sz="1800" dirty="0">
                <a:latin typeface="Aptos" panose="020B0004020202020204" pitchFamily="34" charset="0"/>
                <a:ea typeface="Times New Roman" panose="02020603050405020304" pitchFamily="18" charset="0"/>
              </a:rPr>
              <a:t> (Current Committed Projects + P</a:t>
            </a:r>
            <a:r>
              <a:rPr lang="en-US" sz="1800" dirty="0">
                <a:effectLst/>
                <a:latin typeface="Aptos" panose="020B0004020202020204" pitchFamily="34" charset="0"/>
                <a:ea typeface="Times New Roman" panose="02020603050405020304" pitchFamily="18" charset="0"/>
              </a:rPr>
              <a:t>ersonnel costs</a:t>
            </a:r>
            <a:r>
              <a:rPr lang="en-US" sz="1800" dirty="0">
                <a:latin typeface="Aptos" panose="020B0004020202020204" pitchFamily="34" charset="0"/>
                <a:ea typeface="Times New Roman" panose="02020603050405020304" pitchFamily="18" charset="0"/>
              </a:rPr>
              <a:t>)</a:t>
            </a:r>
            <a:endParaRPr lang="en-US" sz="1800" dirty="0">
              <a:effectLst/>
              <a:latin typeface="Aptos" panose="020B0004020202020204" pitchFamily="34" charset="0"/>
              <a:ea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endParaRPr lang="en-US" sz="1800" dirty="0">
              <a:latin typeface="Aptos" panose="020B0004020202020204" pitchFamily="34" charset="0"/>
              <a:ea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endParaRPr lang="en-US" sz="1800" dirty="0">
              <a:effectLst/>
              <a:latin typeface="Aptos" panose="020B0004020202020204" pitchFamily="34" charset="0"/>
              <a:ea typeface="Times New Roman" panose="02020603050405020304" pitchFamily="18" charset="0"/>
            </a:endParaRPr>
          </a:p>
          <a:p>
            <a:pPr marL="914400" marR="0" lvl="2" indent="0">
              <a:spcBef>
                <a:spcPts val="0"/>
              </a:spcBef>
              <a:spcAft>
                <a:spcPts val="0"/>
              </a:spcAft>
              <a:buNone/>
            </a:pPr>
            <a:r>
              <a:rPr lang="en-US" sz="1800" dirty="0">
                <a:effectLst/>
                <a:latin typeface="Aptos" panose="020B0004020202020204" pitchFamily="34" charset="0"/>
                <a:ea typeface="Times New Roman" panose="02020603050405020304" pitchFamily="18" charset="0"/>
              </a:rPr>
              <a:t> </a:t>
            </a:r>
            <a:endParaRPr lang="en-US" sz="1800" dirty="0">
              <a:effectLst/>
              <a:latin typeface="Calibri" panose="020F0502020204030204" pitchFamily="34" charset="0"/>
              <a:ea typeface="Aptos" panose="020B0004020202020204" pitchFamily="34" charset="0"/>
            </a:endParaRPr>
          </a:p>
          <a:p>
            <a:pPr marL="742950" marR="0" lvl="1" indent="-285750">
              <a:spcBef>
                <a:spcPts val="0"/>
              </a:spcBef>
              <a:spcAft>
                <a:spcPts val="0"/>
              </a:spcAft>
              <a:buFont typeface="Courier New" panose="02070309020205020404" pitchFamily="49" charset="0"/>
              <a:buChar char="o"/>
            </a:pPr>
            <a:r>
              <a:rPr lang="en-US" sz="1800" b="1" dirty="0">
                <a:effectLst/>
                <a:latin typeface="Aptos" panose="020B0004020202020204" pitchFamily="34" charset="0"/>
                <a:ea typeface="Times New Roman" panose="02020603050405020304" pitchFamily="18" charset="0"/>
              </a:rPr>
              <a:t>ARPA</a:t>
            </a:r>
            <a:r>
              <a:rPr lang="en-US" sz="1800" dirty="0">
                <a:effectLst/>
                <a:latin typeface="Aptos" panose="020B0004020202020204" pitchFamily="34" charset="0"/>
                <a:ea typeface="Times New Roman" panose="02020603050405020304" pitchFamily="18" charset="0"/>
              </a:rPr>
              <a:t>: $0</a:t>
            </a:r>
            <a:endParaRPr lang="en-US" sz="1800" dirty="0">
              <a:effectLst/>
              <a:latin typeface="Calibri" panose="020F0502020204030204" pitchFamily="34" charset="0"/>
              <a:ea typeface="Aptos" panose="020B0004020202020204" pitchFamily="34" charset="0"/>
            </a:endParaRPr>
          </a:p>
          <a:p>
            <a:pPr marL="1143000" marR="0" lvl="2" indent="-228600">
              <a:spcBef>
                <a:spcPts val="0"/>
              </a:spcBef>
              <a:spcAft>
                <a:spcPts val="0"/>
              </a:spcAft>
              <a:buFont typeface="Wingdings" panose="05000000000000000000" pitchFamily="2" charset="2"/>
              <a:buChar char=""/>
            </a:pPr>
            <a:r>
              <a:rPr lang="en-US" sz="1800" dirty="0">
                <a:effectLst/>
                <a:latin typeface="Aptos" panose="020B0004020202020204" pitchFamily="34" charset="0"/>
                <a:ea typeface="Times New Roman" panose="02020603050405020304" pitchFamily="18" charset="0"/>
              </a:rPr>
              <a:t>All Federal ARPA funds have been committed to projects</a:t>
            </a:r>
            <a:endParaRPr lang="en-US" sz="1800" dirty="0">
              <a:effectLst/>
              <a:latin typeface="Calibri" panose="020F0502020204030204" pitchFamily="34" charset="0"/>
              <a:ea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CC5DD6AB-17BA-0984-C9A9-DAACB8A2ECAD}"/>
              </a:ext>
            </a:extLst>
          </p:cNvPr>
          <p:cNvSpPr>
            <a:spLocks noGrp="1"/>
          </p:cNvSpPr>
          <p:nvPr>
            <p:ph type="sldNum" sz="quarter" idx="12"/>
          </p:nvPr>
        </p:nvSpPr>
        <p:spPr/>
        <p:txBody>
          <a:bodyPr/>
          <a:lstStyle/>
          <a:p>
            <a:fld id="{EED42248-D582-45DA-BC26-F227E1A31D5B}" type="slidenum">
              <a:rPr lang="en-US" smtClean="0"/>
              <a:t>18</a:t>
            </a:fld>
            <a:endParaRPr lang="en-US"/>
          </a:p>
        </p:txBody>
      </p:sp>
      <p:graphicFrame>
        <p:nvGraphicFramePr>
          <p:cNvPr id="6" name="Table 5">
            <a:extLst>
              <a:ext uri="{FF2B5EF4-FFF2-40B4-BE49-F238E27FC236}">
                <a16:creationId xmlns:a16="http://schemas.microsoft.com/office/drawing/2014/main" id="{E4BF3268-D802-B2FF-0E28-39D02289FF75}"/>
              </a:ext>
            </a:extLst>
          </p:cNvPr>
          <p:cNvGraphicFramePr>
            <a:graphicFrameLocks noGrp="1"/>
          </p:cNvGraphicFramePr>
          <p:nvPr>
            <p:extLst>
              <p:ext uri="{D42A27DB-BD31-4B8C-83A1-F6EECF244321}">
                <p14:modId xmlns:p14="http://schemas.microsoft.com/office/powerpoint/2010/main" val="3250071164"/>
              </p:ext>
            </p:extLst>
          </p:nvPr>
        </p:nvGraphicFramePr>
        <p:xfrm>
          <a:off x="3268980" y="4343400"/>
          <a:ext cx="3703320" cy="662940"/>
        </p:xfrm>
        <a:graphic>
          <a:graphicData uri="http://schemas.openxmlformats.org/drawingml/2006/table">
            <a:tbl>
              <a:tblPr>
                <a:tableStyleId>{5C22544A-7EE6-4342-B048-85BDC9FD1C3A}</a:tableStyleId>
              </a:tblPr>
              <a:tblGrid>
                <a:gridCol w="2078815">
                  <a:extLst>
                    <a:ext uri="{9D8B030D-6E8A-4147-A177-3AD203B41FA5}">
                      <a16:colId xmlns:a16="http://schemas.microsoft.com/office/drawing/2014/main" val="4249354100"/>
                    </a:ext>
                  </a:extLst>
                </a:gridCol>
                <a:gridCol w="1624505">
                  <a:extLst>
                    <a:ext uri="{9D8B030D-6E8A-4147-A177-3AD203B41FA5}">
                      <a16:colId xmlns:a16="http://schemas.microsoft.com/office/drawing/2014/main" val="4091542654"/>
                    </a:ext>
                  </a:extLst>
                </a:gridCol>
              </a:tblGrid>
              <a:tr h="331470">
                <a:tc>
                  <a:txBody>
                    <a:bodyPr/>
                    <a:lstStyle/>
                    <a:p>
                      <a:pPr algn="l" fontAlgn="b"/>
                      <a:r>
                        <a:rPr lang="en-US" sz="1100" u="none" strike="noStrike">
                          <a:effectLst/>
                        </a:rPr>
                        <a:t>Personnel Costs</a:t>
                      </a:r>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a:effectLst/>
                        </a:rPr>
                        <a:t>                                  80,000 </a:t>
                      </a:r>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748790080"/>
                  </a:ext>
                </a:extLst>
              </a:tr>
              <a:tr h="331470">
                <a:tc>
                  <a:txBody>
                    <a:bodyPr/>
                    <a:lstStyle/>
                    <a:p>
                      <a:pPr algn="l" fontAlgn="b"/>
                      <a:r>
                        <a:rPr lang="en-US" sz="1100" u="none" strike="noStrike" dirty="0">
                          <a:effectLst/>
                        </a:rPr>
                        <a:t>Current Committed Projects</a:t>
                      </a:r>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100" u="none" strike="noStrike" dirty="0">
                          <a:effectLst/>
                        </a:rPr>
                        <a:t>                            1,870,828 </a:t>
                      </a:r>
                      <a:endParaRPr lang="en-US"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65555559"/>
                  </a:ext>
                </a:extLst>
              </a:tr>
            </a:tbl>
          </a:graphicData>
        </a:graphic>
      </p:graphicFrame>
      <p:sp>
        <p:nvSpPr>
          <p:cNvPr id="7" name="TextBox 6">
            <a:extLst>
              <a:ext uri="{FF2B5EF4-FFF2-40B4-BE49-F238E27FC236}">
                <a16:creationId xmlns:a16="http://schemas.microsoft.com/office/drawing/2014/main" id="{4C330E08-767C-99CC-AA21-CC21FEA4E20D}"/>
              </a:ext>
            </a:extLst>
          </p:cNvPr>
          <p:cNvSpPr txBox="1"/>
          <p:nvPr/>
        </p:nvSpPr>
        <p:spPr>
          <a:xfrm>
            <a:off x="1657350" y="5739909"/>
            <a:ext cx="5115439" cy="300082"/>
          </a:xfrm>
          <a:prstGeom prst="rect">
            <a:avLst/>
          </a:prstGeom>
          <a:noFill/>
        </p:spPr>
        <p:txBody>
          <a:bodyPr wrap="none" rtlCol="0">
            <a:spAutoFit/>
          </a:bodyPr>
          <a:lstStyle/>
          <a:p>
            <a:r>
              <a:rPr lang="en-US" sz="1350" dirty="0"/>
              <a:t>Other (held by Oregon Wildlife Foundation): Oregon is Alive ~ $30,000</a:t>
            </a:r>
          </a:p>
        </p:txBody>
      </p:sp>
    </p:spTree>
    <p:extLst>
      <p:ext uri="{BB962C8B-B14F-4D97-AF65-F5344CB8AC3E}">
        <p14:creationId xmlns:p14="http://schemas.microsoft.com/office/powerpoint/2010/main" val="3052256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3C7FA7-F162-20FA-968F-ED0BFAB29CD2}"/>
              </a:ext>
            </a:extLst>
          </p:cNvPr>
          <p:cNvSpPr txBox="1"/>
          <p:nvPr/>
        </p:nvSpPr>
        <p:spPr>
          <a:xfrm>
            <a:off x="147322" y="1261278"/>
            <a:ext cx="5348909" cy="469359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2">
                    <a:lumMod val="75000"/>
                  </a:schemeClr>
                </a:solidFill>
                <a:effectLst/>
                <a:uLnTx/>
                <a:uFillTx/>
                <a:latin typeface="Calibri" panose="020F0502020204030204"/>
                <a:ea typeface="+mn-ea"/>
                <a:cs typeface="+mn-cs"/>
              </a:rPr>
              <a:t>Request for Proposals (RFP) – Open January 30</a:t>
            </a:r>
            <a:r>
              <a:rPr kumimoji="0" lang="en-US" sz="1800" b="1" i="0" u="none" strike="noStrike" kern="1200" cap="none" spc="0" normalizeH="0" baseline="30000" noProof="0" dirty="0">
                <a:ln>
                  <a:noFill/>
                </a:ln>
                <a:solidFill>
                  <a:schemeClr val="bg2">
                    <a:lumMod val="75000"/>
                  </a:schemeClr>
                </a:solidFill>
                <a:effectLst/>
                <a:uLnTx/>
                <a:uFillTx/>
                <a:latin typeface="Calibri" panose="020F0502020204030204"/>
                <a:ea typeface="+mn-ea"/>
                <a:cs typeface="+mn-cs"/>
              </a:rPr>
              <a:t>th</a:t>
            </a:r>
            <a:r>
              <a:rPr kumimoji="0" lang="en-US" sz="1800" b="1" i="0" u="none" strike="noStrike" kern="1200" cap="none" spc="0" normalizeH="0" baseline="0" noProof="0" dirty="0">
                <a:ln>
                  <a:noFill/>
                </a:ln>
                <a:solidFill>
                  <a:schemeClr val="bg2">
                    <a:lumMod val="75000"/>
                  </a:schemeClr>
                </a:solidFill>
                <a:effectLst/>
                <a:uLnTx/>
                <a:uFillTx/>
                <a:latin typeface="Calibri" panose="020F0502020204030204"/>
                <a:ea typeface="+mn-ea"/>
                <a:cs typeface="+mn-cs"/>
              </a:rPr>
              <a:t>,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2">
                    <a:lumMod val="75000"/>
                  </a:schemeClr>
                </a:solidFill>
                <a:effectLst/>
                <a:uLnTx/>
                <a:uFillTx/>
                <a:latin typeface="Calibri" panose="020F0502020204030204"/>
                <a:ea typeface="+mn-ea"/>
                <a:cs typeface="+mn-cs"/>
              </a:rPr>
              <a:t>	</a:t>
            </a:r>
            <a:r>
              <a:rPr kumimoji="0" lang="en-US" sz="1800" b="0" i="1" u="none" strike="noStrike" kern="1200" cap="none" spc="0" normalizeH="0" baseline="0" noProof="0" dirty="0">
                <a:ln>
                  <a:noFill/>
                </a:ln>
                <a:solidFill>
                  <a:schemeClr val="bg2">
                    <a:lumMod val="75000"/>
                  </a:schemeClr>
                </a:solidFill>
                <a:effectLst/>
                <a:uLnTx/>
                <a:uFillTx/>
                <a:latin typeface="Calibri" panose="020F0502020204030204"/>
                <a:ea typeface="+mn-ea"/>
                <a:cs typeface="+mn-cs"/>
              </a:rPr>
              <a:t>Official RFP Guidance made public </a:t>
            </a:r>
            <a:endParaRPr kumimoji="0" lang="en-US" sz="1800" b="0" i="0" u="none" strike="noStrike" kern="1200" cap="none" spc="0" normalizeH="0" baseline="0" noProof="0" dirty="0">
              <a:ln>
                <a:noFill/>
              </a:ln>
              <a:solidFill>
                <a:schemeClr val="bg2">
                  <a:lumMod val="75000"/>
                </a:scheme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chemeClr val="bg2">
                  <a:lumMod val="75000"/>
                </a:scheme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2">
                    <a:lumMod val="75000"/>
                  </a:schemeClr>
                </a:solidFill>
                <a:effectLst/>
                <a:uLnTx/>
                <a:uFillTx/>
                <a:latin typeface="Calibri" panose="020F0502020204030204"/>
                <a:ea typeface="+mn-ea"/>
                <a:cs typeface="+mn-cs"/>
              </a:rPr>
              <a:t>Request for Proposals (RFP) – Close </a:t>
            </a:r>
            <a:r>
              <a:rPr kumimoji="0" lang="en-US" sz="1800" b="1" i="0" u="none" strike="sngStrike" kern="1200" cap="none" spc="0" normalizeH="0" baseline="0" noProof="0" dirty="0">
                <a:ln>
                  <a:noFill/>
                </a:ln>
                <a:solidFill>
                  <a:schemeClr val="bg2">
                    <a:lumMod val="75000"/>
                  </a:schemeClr>
                </a:solidFill>
                <a:effectLst/>
                <a:uLnTx/>
                <a:uFillTx/>
                <a:latin typeface="Calibri" panose="020F0502020204030204"/>
                <a:ea typeface="+mn-ea"/>
                <a:cs typeface="+mn-cs"/>
              </a:rPr>
              <a:t>March 26</a:t>
            </a:r>
            <a:r>
              <a:rPr kumimoji="0" lang="en-US" sz="1800" b="1" i="0" u="none" strike="sngStrike" kern="1200" cap="none" spc="0" normalizeH="0" baseline="30000" noProof="0" dirty="0">
                <a:ln>
                  <a:noFill/>
                </a:ln>
                <a:solidFill>
                  <a:schemeClr val="bg2">
                    <a:lumMod val="75000"/>
                  </a:schemeClr>
                </a:solidFill>
                <a:effectLst/>
                <a:uLnTx/>
                <a:uFillTx/>
                <a:latin typeface="Calibri" panose="020F0502020204030204"/>
                <a:ea typeface="+mn-ea"/>
                <a:cs typeface="+mn-cs"/>
              </a:rPr>
              <a:t>th</a:t>
            </a:r>
            <a:r>
              <a:rPr kumimoji="0" lang="en-US" sz="1800" b="1" i="0" u="none" strike="noStrike" kern="1200" cap="none" spc="0" normalizeH="0" baseline="0" noProof="0" dirty="0">
                <a:ln>
                  <a:noFill/>
                </a:ln>
                <a:solidFill>
                  <a:schemeClr val="bg2">
                    <a:lumMod val="75000"/>
                  </a:schemeClr>
                </a:solidFill>
                <a:effectLst/>
                <a:uLnTx/>
                <a:uFillTx/>
                <a:latin typeface="Calibri" panose="020F0502020204030204"/>
                <a:ea typeface="+mn-ea"/>
                <a:cs typeface="+mn-cs"/>
              </a:rPr>
              <a:t>, April 2</a:t>
            </a:r>
            <a:r>
              <a:rPr kumimoji="0" lang="en-US" sz="1800" b="1" i="0" u="none" strike="noStrike" kern="1200" cap="none" spc="0" normalizeH="0" baseline="30000" noProof="0" dirty="0">
                <a:ln>
                  <a:noFill/>
                </a:ln>
                <a:solidFill>
                  <a:schemeClr val="bg2">
                    <a:lumMod val="75000"/>
                  </a:schemeClr>
                </a:solidFill>
                <a:effectLst/>
                <a:uLnTx/>
                <a:uFillTx/>
                <a:latin typeface="Calibri" panose="020F0502020204030204"/>
                <a:ea typeface="+mn-ea"/>
                <a:cs typeface="+mn-cs"/>
              </a:rPr>
              <a:t>nd</a:t>
            </a:r>
            <a:r>
              <a:rPr kumimoji="0" lang="en-US" sz="1800" b="1" i="0" u="none" strike="noStrike" kern="1200" cap="none" spc="0" normalizeH="0" baseline="0" noProof="0" dirty="0">
                <a:ln>
                  <a:noFill/>
                </a:ln>
                <a:solidFill>
                  <a:schemeClr val="bg2">
                    <a:lumMod val="75000"/>
                  </a:schemeClr>
                </a:solidFill>
                <a:effectLst/>
                <a:uLnTx/>
                <a:uFillTx/>
                <a:latin typeface="Calibri" panose="020F0502020204030204"/>
                <a:ea typeface="+mn-ea"/>
                <a:cs typeface="+mn-cs"/>
              </a:rPr>
              <a:t>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2">
                    <a:lumMod val="75000"/>
                  </a:schemeClr>
                </a:solidFill>
                <a:effectLst/>
                <a:uLnTx/>
                <a:uFillTx/>
                <a:latin typeface="Calibri" panose="020F0502020204030204"/>
                <a:ea typeface="+mn-ea"/>
                <a:cs typeface="+mn-cs"/>
              </a:rPr>
              <a:t>	</a:t>
            </a:r>
            <a:r>
              <a:rPr lang="en-US" i="1" dirty="0">
                <a:solidFill>
                  <a:schemeClr val="bg2">
                    <a:lumMod val="75000"/>
                  </a:schemeClr>
                </a:solidFill>
                <a:latin typeface="Calibri" panose="020F0502020204030204"/>
              </a:rPr>
              <a:t>SUBMITTED: 84</a:t>
            </a:r>
            <a:endParaRPr kumimoji="0" lang="en-US" sz="1800" b="0" i="1" u="none" strike="noStrike" kern="1200" cap="none" spc="0" normalizeH="0" baseline="0" noProof="0" dirty="0">
              <a:ln>
                <a:noFill/>
              </a:ln>
              <a:solidFill>
                <a:schemeClr val="bg2">
                  <a:lumMod val="75000"/>
                </a:scheme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2">
                  <a:lumMod val="75000"/>
                </a:scheme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2">
                    <a:lumMod val="75000"/>
                  </a:schemeClr>
                </a:solidFill>
                <a:effectLst/>
                <a:uLnTx/>
                <a:uFillTx/>
                <a:latin typeface="Calibri" panose="020F0502020204030204"/>
                <a:ea typeface="+mn-ea"/>
                <a:cs typeface="+mn-cs"/>
              </a:rPr>
              <a:t>Technical Review Period – April 15 to </a:t>
            </a:r>
            <a:r>
              <a:rPr lang="en-US" b="1" dirty="0">
                <a:solidFill>
                  <a:schemeClr val="bg2">
                    <a:lumMod val="75000"/>
                  </a:schemeClr>
                </a:solidFill>
                <a:latin typeface="Calibri" panose="020F0502020204030204"/>
              </a:rPr>
              <a:t>May 6</a:t>
            </a:r>
            <a:r>
              <a:rPr kumimoji="0" lang="en-US" sz="1800" b="1" i="0" u="none" strike="noStrike" kern="1200" cap="none" spc="0" normalizeH="0" baseline="30000" noProof="0" dirty="0" err="1">
                <a:ln>
                  <a:noFill/>
                </a:ln>
                <a:solidFill>
                  <a:schemeClr val="bg2">
                    <a:lumMod val="75000"/>
                  </a:schemeClr>
                </a:solidFill>
                <a:effectLst/>
                <a:uLnTx/>
                <a:uFillTx/>
                <a:latin typeface="Calibri" panose="020F0502020204030204"/>
                <a:ea typeface="+mn-ea"/>
                <a:cs typeface="+mn-cs"/>
              </a:rPr>
              <a:t>th</a:t>
            </a:r>
            <a:r>
              <a:rPr kumimoji="0" lang="en-US" sz="1800" b="1" i="0" u="none" strike="noStrike" kern="1200" cap="none" spc="0" normalizeH="0" baseline="0" noProof="0" dirty="0">
                <a:ln>
                  <a:noFill/>
                </a:ln>
                <a:solidFill>
                  <a:schemeClr val="bg2">
                    <a:lumMod val="75000"/>
                  </a:schemeClr>
                </a:solidFill>
                <a:effectLst/>
                <a:uLnTx/>
                <a:uFillTx/>
                <a:latin typeface="Calibri" panose="020F0502020204030204"/>
                <a:ea typeface="+mn-ea"/>
                <a:cs typeface="+mn-cs"/>
              </a:rPr>
              <a:t>, 2024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OCRF Advisory Committee Review Period – April </a:t>
            </a:r>
            <a:r>
              <a:rPr lang="en-US" b="1" dirty="0">
                <a:solidFill>
                  <a:prstClr val="black"/>
                </a:solidFill>
                <a:latin typeface="Calibri" panose="020F0502020204030204"/>
              </a:rPr>
              <a:t>30</a:t>
            </a:r>
            <a:r>
              <a:rPr kumimoji="0" lang="en-US" sz="1800" b="1" i="0" u="none" strike="noStrike" kern="1200" cap="none" spc="0" normalizeH="0" baseline="30000" noProof="0" dirty="0" err="1">
                <a:ln>
                  <a:noFill/>
                </a:ln>
                <a:solidFill>
                  <a:prstClr val="black"/>
                </a:solidFill>
                <a:effectLst/>
                <a:uLnTx/>
                <a:uFillTx/>
                <a:latin typeface="Calibri" panose="020F0502020204030204"/>
                <a:ea typeface="+mn-ea"/>
                <a:cs typeface="+mn-cs"/>
              </a:rPr>
              <a:t>th</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to May 27</a:t>
            </a:r>
            <a:r>
              <a:rPr kumimoji="0" lang="en-US" sz="1800" b="1"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 2024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OCRF Advisory Committee Recommendations – June 4</a:t>
            </a:r>
            <a:r>
              <a:rPr kumimoji="0" lang="en-US" sz="1800" b="1"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2024 in-person meeting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ODFW Commission Voting – June 14, 2024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Release of funds following contracting process – August/September 2024 </a:t>
            </a:r>
          </a:p>
        </p:txBody>
      </p:sp>
      <p:sp>
        <p:nvSpPr>
          <p:cNvPr id="4" name="TextBox 3">
            <a:extLst>
              <a:ext uri="{FF2B5EF4-FFF2-40B4-BE49-F238E27FC236}">
                <a16:creationId xmlns:a16="http://schemas.microsoft.com/office/drawing/2014/main" id="{E617888E-C59F-DFF3-4FC3-5B44E22922EA}"/>
              </a:ext>
            </a:extLst>
          </p:cNvPr>
          <p:cNvSpPr txBox="1"/>
          <p:nvPr/>
        </p:nvSpPr>
        <p:spPr>
          <a:xfrm>
            <a:off x="263754" y="353008"/>
            <a:ext cx="8616492" cy="646331"/>
          </a:xfrm>
          <a:prstGeom prst="rect">
            <a:avLst/>
          </a:prstGeom>
          <a:no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kumimoji="0" lang="en-US" sz="36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OCRF RFP Update - Spring 2024</a:t>
            </a:r>
          </a:p>
        </p:txBody>
      </p:sp>
      <p:pic>
        <p:nvPicPr>
          <p:cNvPr id="7" name="Picture 6">
            <a:extLst>
              <a:ext uri="{FF2B5EF4-FFF2-40B4-BE49-F238E27FC236}">
                <a16:creationId xmlns:a16="http://schemas.microsoft.com/office/drawing/2014/main" id="{02B9F60D-B984-7EB4-898E-66029755472E}"/>
              </a:ext>
            </a:extLst>
          </p:cNvPr>
          <p:cNvPicPr>
            <a:picLocks noChangeAspect="1"/>
          </p:cNvPicPr>
          <p:nvPr/>
        </p:nvPicPr>
        <p:blipFill>
          <a:blip r:embed="rId3"/>
          <a:stretch>
            <a:fillRect/>
          </a:stretch>
        </p:blipFill>
        <p:spPr>
          <a:xfrm>
            <a:off x="5888996" y="1240239"/>
            <a:ext cx="2871707" cy="5283941"/>
          </a:xfrm>
          <a:prstGeom prst="rect">
            <a:avLst/>
          </a:prstGeom>
        </p:spPr>
      </p:pic>
      <p:sp>
        <p:nvSpPr>
          <p:cNvPr id="8" name="Rectangle 7">
            <a:extLst>
              <a:ext uri="{FF2B5EF4-FFF2-40B4-BE49-F238E27FC236}">
                <a16:creationId xmlns:a16="http://schemas.microsoft.com/office/drawing/2014/main" id="{DE1DC6CB-114F-5909-0AE6-AC4196A4AAFA}"/>
              </a:ext>
            </a:extLst>
          </p:cNvPr>
          <p:cNvSpPr/>
          <p:nvPr/>
        </p:nvSpPr>
        <p:spPr>
          <a:xfrm>
            <a:off x="147322" y="4069080"/>
            <a:ext cx="5269504" cy="1188720"/>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Tree>
    <p:extLst>
      <p:ext uri="{BB962C8B-B14F-4D97-AF65-F5344CB8AC3E}">
        <p14:creationId xmlns:p14="http://schemas.microsoft.com/office/powerpoint/2010/main" val="256748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EFF2-02D5-46D2-AF17-E72C016D03BF}"/>
              </a:ext>
            </a:extLst>
          </p:cNvPr>
          <p:cNvSpPr txBox="1"/>
          <p:nvPr/>
        </p:nvSpPr>
        <p:spPr>
          <a:xfrm>
            <a:off x="838965" y="3203306"/>
            <a:ext cx="7018325" cy="89255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Review and Approve Meeting Minutes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lang="en-US" sz="2000" i="1" dirty="0">
                <a:solidFill>
                  <a:srgbClr val="000000"/>
                </a:solidFill>
                <a:latin typeface="Calibri" panose="020F0502020204030204" pitchFamily="34" charset="0"/>
              </a:rPr>
              <a:t>May 7</a:t>
            </a:r>
            <a:r>
              <a:rPr lang="en-US" sz="2000" i="1" baseline="30000" dirty="0">
                <a:solidFill>
                  <a:srgbClr val="000000"/>
                </a:solidFill>
                <a:latin typeface="Calibri" panose="020F0502020204030204" pitchFamily="34" charset="0"/>
              </a:rPr>
              <a:t>th</a:t>
            </a:r>
            <a:r>
              <a:rPr lang="en-US" sz="2000" i="1" dirty="0">
                <a:solidFill>
                  <a:srgbClr val="000000"/>
                </a:solidFill>
                <a:latin typeface="Calibri" panose="020F0502020204030204" pitchFamily="34" charset="0"/>
              </a:rPr>
              <a:t> </a:t>
            </a: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2024)	</a:t>
            </a:r>
          </a:p>
        </p:txBody>
      </p:sp>
      <p:sp>
        <p:nvSpPr>
          <p:cNvPr id="6" name="TextBox 5">
            <a:extLst>
              <a:ext uri="{FF2B5EF4-FFF2-40B4-BE49-F238E27FC236}">
                <a16:creationId xmlns:a16="http://schemas.microsoft.com/office/drawing/2014/main" id="{5FA232CB-64B9-4128-B4E3-3FDFDE12548F}"/>
              </a:ext>
            </a:extLst>
          </p:cNvPr>
          <p:cNvSpPr txBox="1"/>
          <p:nvPr/>
        </p:nvSpPr>
        <p:spPr>
          <a:xfrm>
            <a:off x="838965" y="2509876"/>
            <a:ext cx="2875635"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1:</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1712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51FADA-9158-43A5-8E28-12DB0B4053F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42248-D582-45DA-BC26-F227E1A31D5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F4EFF2-02D5-46D2-AF17-E72C016D03BF}"/>
              </a:ext>
            </a:extLst>
          </p:cNvPr>
          <p:cNvSpPr txBox="1"/>
          <p:nvPr/>
        </p:nvSpPr>
        <p:spPr>
          <a:xfrm>
            <a:off x="838965" y="3203306"/>
            <a:ext cx="7018325" cy="10772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Calibri" panose="020F0502020204030204" pitchFamily="34" charset="0"/>
              </a:rPr>
              <a:t>Round 7 Spring 2024: Selection of Recommended Projects</a:t>
            </a:r>
            <a:endParaRPr kumimoji="0" lang="en-US" sz="3200" b="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5FA232CB-64B9-4128-B4E3-3FDFDE12548F}"/>
              </a:ext>
            </a:extLst>
          </p:cNvPr>
          <p:cNvSpPr txBox="1"/>
          <p:nvPr/>
        </p:nvSpPr>
        <p:spPr>
          <a:xfrm>
            <a:off x="838965" y="2509876"/>
            <a:ext cx="4199566"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3:</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65218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E7FA9-620B-5692-51A8-E0E0F631C2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46DD70-A14B-E316-310B-D78B1BE85CA7}"/>
              </a:ext>
            </a:extLst>
          </p:cNvPr>
          <p:cNvSpPr>
            <a:spLocks noGrp="1"/>
          </p:cNvSpPr>
          <p:nvPr>
            <p:ph type="title"/>
          </p:nvPr>
        </p:nvSpPr>
        <p:spPr>
          <a:xfrm>
            <a:off x="-80712" y="106943"/>
            <a:ext cx="9453312" cy="1325563"/>
          </a:xfrm>
        </p:spPr>
        <p:txBody>
          <a:bodyPr/>
          <a:lstStyle/>
          <a:p>
            <a:r>
              <a:rPr lang="en-US" b="1" dirty="0">
                <a:solidFill>
                  <a:schemeClr val="bg1"/>
                </a:solidFill>
              </a:rPr>
              <a:t>Draft Motion : Selection of Recommended Projects</a:t>
            </a:r>
          </a:p>
        </p:txBody>
      </p:sp>
      <p:sp>
        <p:nvSpPr>
          <p:cNvPr id="3" name="Content Placeholder 2">
            <a:extLst>
              <a:ext uri="{FF2B5EF4-FFF2-40B4-BE49-F238E27FC236}">
                <a16:creationId xmlns:a16="http://schemas.microsoft.com/office/drawing/2014/main" id="{594465DB-43E0-8AC9-F57B-3C51B9A6CFCB}"/>
              </a:ext>
            </a:extLst>
          </p:cNvPr>
          <p:cNvSpPr>
            <a:spLocks noGrp="1"/>
          </p:cNvSpPr>
          <p:nvPr>
            <p:ph idx="1"/>
          </p:nvPr>
        </p:nvSpPr>
        <p:spPr>
          <a:xfrm>
            <a:off x="416109" y="2109477"/>
            <a:ext cx="8311782" cy="3734977"/>
          </a:xfrm>
        </p:spPr>
        <p:txBody>
          <a:bodyPr>
            <a:normAutofit lnSpcReduction="10000"/>
          </a:bodyPr>
          <a:lstStyle/>
          <a:p>
            <a:pPr marL="0" indent="0">
              <a:buNone/>
            </a:pPr>
            <a:r>
              <a:rPr lang="en-US" dirty="0"/>
              <a:t>“I hereby move to approve the top ranked 21 projects from the OCRF Spring 2024 Round 7 RFP, totaling $1,064,066 in expenditure from the Oregon Conservation and Recreation Fund.” </a:t>
            </a:r>
          </a:p>
          <a:p>
            <a:pPr marL="0" indent="0">
              <a:buNone/>
            </a:pPr>
            <a:endParaRPr lang="en-US" dirty="0"/>
          </a:p>
          <a:p>
            <a:pPr marL="0" indent="0">
              <a:buNone/>
            </a:pPr>
            <a:r>
              <a:rPr lang="en-US" dirty="0"/>
              <a:t>“I hereby move to approve the top ranked __ projects from the OCRF Spring 2024 Round 7 RFP, totaling $___,___ in expenditure from the Oregon Conservation and Recreation Fund, with the addition of……”</a:t>
            </a:r>
          </a:p>
        </p:txBody>
      </p:sp>
    </p:spTree>
    <p:extLst>
      <p:ext uri="{BB962C8B-B14F-4D97-AF65-F5344CB8AC3E}">
        <p14:creationId xmlns:p14="http://schemas.microsoft.com/office/powerpoint/2010/main" val="4284439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51FADA-9158-43A5-8E28-12DB0B4053F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42248-D582-45DA-BC26-F227E1A31D5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F4EFF2-02D5-46D2-AF17-E72C016D03BF}"/>
              </a:ext>
            </a:extLst>
          </p:cNvPr>
          <p:cNvSpPr txBox="1"/>
          <p:nvPr/>
        </p:nvSpPr>
        <p:spPr>
          <a:xfrm>
            <a:off x="870067" y="3094651"/>
            <a:ext cx="7018325" cy="132343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Break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200" b="1" i="1" dirty="0">
              <a:solidFill>
                <a:srgbClr val="000000"/>
              </a:solidFill>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(Please be back in 15min)</a:t>
            </a:r>
          </a:p>
        </p:txBody>
      </p:sp>
      <p:sp>
        <p:nvSpPr>
          <p:cNvPr id="6" name="TextBox 5">
            <a:extLst>
              <a:ext uri="{FF2B5EF4-FFF2-40B4-BE49-F238E27FC236}">
                <a16:creationId xmlns:a16="http://schemas.microsoft.com/office/drawing/2014/main" id="{5FA232CB-64B9-4128-B4E3-3FDFDE12548F}"/>
              </a:ext>
            </a:extLst>
          </p:cNvPr>
          <p:cNvSpPr txBox="1"/>
          <p:nvPr/>
        </p:nvSpPr>
        <p:spPr>
          <a:xfrm>
            <a:off x="838965" y="2509876"/>
            <a:ext cx="4199566"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4:</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46358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51FADA-9158-43A5-8E28-12DB0B4053F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42248-D582-45DA-BC26-F227E1A31D5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F4EFF2-02D5-46D2-AF17-E72C016D03BF}"/>
              </a:ext>
            </a:extLst>
          </p:cNvPr>
          <p:cNvSpPr txBox="1"/>
          <p:nvPr/>
        </p:nvSpPr>
        <p:spPr>
          <a:xfrm>
            <a:off x="870067" y="3094651"/>
            <a:ext cx="7018325" cy="2677656"/>
          </a:xfrm>
          <a:prstGeom prst="rect">
            <a:avLst/>
          </a:prstGeom>
          <a:noFill/>
        </p:spPr>
        <p:txBody>
          <a:bodyPr wrap="square">
            <a:spAutoFit/>
          </a:bodyPr>
          <a:lstStyle/>
          <a:p>
            <a:pPr marL="0" marR="0" indent="0">
              <a:spcBef>
                <a:spcPts val="0"/>
              </a:spcBef>
              <a:spcAft>
                <a:spcPts val="0"/>
              </a:spcAft>
            </a:pPr>
            <a:r>
              <a:rPr lang="en-US" sz="2400" b="1" dirty="0">
                <a:effectLst/>
                <a:latin typeface="Calibri" panose="020F0502020204030204" pitchFamily="34" charset="0"/>
                <a:ea typeface="Yu Mincho" panose="02020400000000000000" pitchFamily="18" charset="-128"/>
                <a:cs typeface="Times New Roman" panose="02020603050405020304" pitchFamily="18" charset="0"/>
              </a:rPr>
              <a:t>OCRF Project Presentation</a:t>
            </a:r>
            <a:r>
              <a:rPr lang="en-US" sz="2400" dirty="0">
                <a:effectLst/>
                <a:latin typeface="Calibri" panose="020F0502020204030204" pitchFamily="34" charset="0"/>
                <a:ea typeface="Yu Mincho" panose="02020400000000000000" pitchFamily="18" charset="-128"/>
                <a:cs typeface="Times New Roman" panose="02020603050405020304" pitchFamily="18" charset="0"/>
              </a:rPr>
              <a:t>: Back2Youth on their project “Back2Earth: Providing Youth Outdoor Recreational Opportunities to Inspire Environmental Stewardship”</a:t>
            </a:r>
          </a:p>
          <a:p>
            <a:pPr marL="0" marR="0" indent="0">
              <a:spcBef>
                <a:spcPts val="0"/>
              </a:spcBef>
              <a:spcAft>
                <a:spcPts val="0"/>
              </a:spcAft>
            </a:pPr>
            <a:endParaRPr lang="en-US" sz="2400" dirty="0">
              <a:latin typeface="Calibri" panose="020F0502020204030204" pitchFamily="34" charset="0"/>
              <a:ea typeface="Yu Mincho" panose="02020400000000000000" pitchFamily="18" charset="-128"/>
              <a:cs typeface="Times New Roman" panose="02020603050405020304" pitchFamily="18" charset="0"/>
            </a:endParaRPr>
          </a:p>
          <a:p>
            <a:pPr marL="0" marR="0" indent="0">
              <a:spcBef>
                <a:spcPts val="0"/>
              </a:spcBef>
              <a:spcAft>
                <a:spcPts val="0"/>
              </a:spcAft>
            </a:pPr>
            <a:r>
              <a:rPr lang="en-US" sz="2400" dirty="0">
                <a:latin typeface="Calibri" panose="020F0502020204030204" pitchFamily="34" charset="0"/>
                <a:ea typeface="Yu Mincho" panose="02020400000000000000" pitchFamily="18" charset="-128"/>
                <a:cs typeface="Times New Roman" panose="02020603050405020304" pitchFamily="18" charset="0"/>
              </a:rPr>
              <a:t>Niles Mittasch, Founder/Executive Director of Back2Youth</a:t>
            </a:r>
            <a:endParaRPr lang="en-US" sz="1800" dirty="0">
              <a:effectLst/>
              <a:latin typeface="Century Gothic" panose="020B0502020202020204" pitchFamily="34" charset="0"/>
              <a:ea typeface="Yu Mincho" panose="02020400000000000000" pitchFamily="18" charset="-128"/>
              <a:cs typeface="Times New Roman" panose="02020603050405020304" pitchFamily="18" charset="0"/>
            </a:endParaRPr>
          </a:p>
        </p:txBody>
      </p:sp>
      <p:sp>
        <p:nvSpPr>
          <p:cNvPr id="6" name="TextBox 5">
            <a:extLst>
              <a:ext uri="{FF2B5EF4-FFF2-40B4-BE49-F238E27FC236}">
                <a16:creationId xmlns:a16="http://schemas.microsoft.com/office/drawing/2014/main" id="{5FA232CB-64B9-4128-B4E3-3FDFDE12548F}"/>
              </a:ext>
            </a:extLst>
          </p:cNvPr>
          <p:cNvSpPr txBox="1"/>
          <p:nvPr/>
        </p:nvSpPr>
        <p:spPr>
          <a:xfrm>
            <a:off x="838965" y="2509876"/>
            <a:ext cx="4199566"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a:t>
            </a:r>
            <a:r>
              <a:rPr lang="en-US" sz="3200" b="1" i="1" dirty="0">
                <a:solidFill>
                  <a:prstClr val="white">
                    <a:lumMod val="50000"/>
                  </a:prstClr>
                </a:solidFill>
                <a:latin typeface="Calibri" panose="020F0502020204030204" pitchFamily="34" charset="0"/>
              </a:rPr>
              <a:t>5</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10253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B3575-F991-E76C-35BA-C38681462D9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F7A295-C37E-E7E4-2232-4178CAB061E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42248-D582-45DA-BC26-F227E1A31D5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C625B54-2CF5-499C-D7E2-5664D0659654}"/>
              </a:ext>
            </a:extLst>
          </p:cNvPr>
          <p:cNvSpPr txBox="1"/>
          <p:nvPr/>
        </p:nvSpPr>
        <p:spPr>
          <a:xfrm>
            <a:off x="870067" y="3094651"/>
            <a:ext cx="7018325" cy="1938992"/>
          </a:xfrm>
          <a:prstGeom prst="rect">
            <a:avLst/>
          </a:prstGeom>
          <a:noFill/>
        </p:spPr>
        <p:txBody>
          <a:bodyPr wrap="square">
            <a:spAutoFit/>
          </a:bodyPr>
          <a:lstStyle/>
          <a:p>
            <a:pPr marL="0" marR="0" indent="0">
              <a:spcBef>
                <a:spcPts val="0"/>
              </a:spcBef>
              <a:spcAft>
                <a:spcPts val="0"/>
              </a:spcAft>
            </a:pPr>
            <a:r>
              <a:rPr lang="en-US" sz="2400" b="1" dirty="0">
                <a:effectLst/>
                <a:latin typeface="Calibri" panose="020F0502020204030204" pitchFamily="34" charset="0"/>
                <a:ea typeface="Yu Mincho" panose="02020400000000000000" pitchFamily="18" charset="-128"/>
                <a:cs typeface="Times New Roman" panose="02020603050405020304" pitchFamily="18" charset="0"/>
              </a:rPr>
              <a:t>OCRF Project Presentation</a:t>
            </a:r>
            <a:r>
              <a:rPr lang="en-US" sz="2400" dirty="0">
                <a:effectLst/>
                <a:latin typeface="Calibri" panose="020F0502020204030204" pitchFamily="34" charset="0"/>
                <a:ea typeface="Yu Mincho" panose="02020400000000000000" pitchFamily="18" charset="-128"/>
                <a:cs typeface="Times New Roman" panose="02020603050405020304" pitchFamily="18" charset="0"/>
              </a:rPr>
              <a:t>: Source One Serenity on their project “Boulder Creek Wilderness Trails and Monitoring.” </a:t>
            </a:r>
          </a:p>
          <a:p>
            <a:pPr marL="0" marR="0" indent="0">
              <a:spcBef>
                <a:spcPts val="0"/>
              </a:spcBef>
              <a:spcAft>
                <a:spcPts val="0"/>
              </a:spcAft>
            </a:pPr>
            <a:endParaRPr lang="en-US" sz="2400" dirty="0">
              <a:latin typeface="Calibri" panose="020F0502020204030204" pitchFamily="34" charset="0"/>
              <a:ea typeface="Yu Mincho" panose="02020400000000000000" pitchFamily="18" charset="-128"/>
              <a:cs typeface="Times New Roman" panose="02020603050405020304" pitchFamily="18" charset="0"/>
            </a:endParaRPr>
          </a:p>
          <a:p>
            <a:pPr marL="0" marR="0" indent="0">
              <a:spcBef>
                <a:spcPts val="0"/>
              </a:spcBef>
              <a:spcAft>
                <a:spcPts val="0"/>
              </a:spcAft>
            </a:pPr>
            <a:r>
              <a:rPr lang="en-US" sz="2400" dirty="0">
                <a:effectLst/>
                <a:latin typeface="Calibri" panose="020F0502020204030204" pitchFamily="34" charset="0"/>
                <a:ea typeface="Yu Mincho" panose="02020400000000000000" pitchFamily="18" charset="-128"/>
                <a:cs typeface="Times New Roman" panose="02020603050405020304" pitchFamily="18" charset="0"/>
              </a:rPr>
              <a:t>Elena Lininger</a:t>
            </a:r>
            <a:endParaRPr lang="en-US" sz="1800" dirty="0">
              <a:effectLst/>
              <a:latin typeface="Century Gothic" panose="020B0502020202020204" pitchFamily="34" charset="0"/>
              <a:ea typeface="Yu Mincho" panose="02020400000000000000" pitchFamily="18" charset="-128"/>
              <a:cs typeface="Times New Roman" panose="02020603050405020304" pitchFamily="18" charset="0"/>
            </a:endParaRPr>
          </a:p>
        </p:txBody>
      </p:sp>
      <p:sp>
        <p:nvSpPr>
          <p:cNvPr id="6" name="TextBox 5">
            <a:extLst>
              <a:ext uri="{FF2B5EF4-FFF2-40B4-BE49-F238E27FC236}">
                <a16:creationId xmlns:a16="http://schemas.microsoft.com/office/drawing/2014/main" id="{279AC7FF-C54F-DA34-E42F-99BE75B2D257}"/>
              </a:ext>
            </a:extLst>
          </p:cNvPr>
          <p:cNvSpPr txBox="1"/>
          <p:nvPr/>
        </p:nvSpPr>
        <p:spPr>
          <a:xfrm>
            <a:off x="838965" y="2509876"/>
            <a:ext cx="4199566"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6:</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4145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19396-2B61-3440-D178-0B6E388229D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BB4D07-9101-EFEB-37E4-E7038410A36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42248-D582-45DA-BC26-F227E1A31D5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92C3228-3319-F4F9-C6A1-444052977839}"/>
              </a:ext>
            </a:extLst>
          </p:cNvPr>
          <p:cNvSpPr txBox="1"/>
          <p:nvPr/>
        </p:nvSpPr>
        <p:spPr>
          <a:xfrm>
            <a:off x="838965" y="3203306"/>
            <a:ext cx="7018325"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Public Comment</a:t>
            </a:r>
          </a:p>
        </p:txBody>
      </p:sp>
      <p:sp>
        <p:nvSpPr>
          <p:cNvPr id="6" name="TextBox 5">
            <a:extLst>
              <a:ext uri="{FF2B5EF4-FFF2-40B4-BE49-F238E27FC236}">
                <a16:creationId xmlns:a16="http://schemas.microsoft.com/office/drawing/2014/main" id="{5C6C68C5-30B7-3B08-7E66-ACAF6E95D4C9}"/>
              </a:ext>
            </a:extLst>
          </p:cNvPr>
          <p:cNvSpPr txBox="1"/>
          <p:nvPr/>
        </p:nvSpPr>
        <p:spPr>
          <a:xfrm>
            <a:off x="838965" y="2509876"/>
            <a:ext cx="4199566"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7:</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64750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9516A-34F5-05C9-AD24-A5CB0B6618D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A06174-95F7-2A27-4594-2C82BA438B6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42248-D582-45DA-BC26-F227E1A31D5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72A7914-F1F2-BA98-B052-F2C5C6C26CB5}"/>
              </a:ext>
            </a:extLst>
          </p:cNvPr>
          <p:cNvSpPr txBox="1"/>
          <p:nvPr/>
        </p:nvSpPr>
        <p:spPr>
          <a:xfrm>
            <a:off x="838965" y="3203306"/>
            <a:ext cx="7018325" cy="10772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NW Community Forest Forum and Tour Presentation</a:t>
            </a:r>
          </a:p>
        </p:txBody>
      </p:sp>
      <p:sp>
        <p:nvSpPr>
          <p:cNvPr id="6" name="TextBox 5">
            <a:extLst>
              <a:ext uri="{FF2B5EF4-FFF2-40B4-BE49-F238E27FC236}">
                <a16:creationId xmlns:a16="http://schemas.microsoft.com/office/drawing/2014/main" id="{9F8E7DEA-6B2D-1EDA-1B1E-95EE1B77B756}"/>
              </a:ext>
            </a:extLst>
          </p:cNvPr>
          <p:cNvSpPr txBox="1"/>
          <p:nvPr/>
        </p:nvSpPr>
        <p:spPr>
          <a:xfrm>
            <a:off x="838965" y="2509876"/>
            <a:ext cx="4199566"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8:</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28300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CA708-104C-69EB-6A39-DEB443E87DB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C385D6-A4E5-4C40-791F-C4F2F55D043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42248-D582-45DA-BC26-F227E1A31D5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2E18D86-99CE-925F-0BC8-924F79A2BB02}"/>
              </a:ext>
            </a:extLst>
          </p:cNvPr>
          <p:cNvSpPr txBox="1"/>
          <p:nvPr/>
        </p:nvSpPr>
        <p:spPr>
          <a:xfrm>
            <a:off x="870067" y="3094651"/>
            <a:ext cx="7018325"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OCRF Future Funding</a:t>
            </a:r>
          </a:p>
        </p:txBody>
      </p:sp>
      <p:sp>
        <p:nvSpPr>
          <p:cNvPr id="6" name="TextBox 5">
            <a:extLst>
              <a:ext uri="{FF2B5EF4-FFF2-40B4-BE49-F238E27FC236}">
                <a16:creationId xmlns:a16="http://schemas.microsoft.com/office/drawing/2014/main" id="{43BFB9B9-7CC9-7182-55FE-2C542C80954C}"/>
              </a:ext>
            </a:extLst>
          </p:cNvPr>
          <p:cNvSpPr txBox="1"/>
          <p:nvPr/>
        </p:nvSpPr>
        <p:spPr>
          <a:xfrm>
            <a:off x="838965" y="2509876"/>
            <a:ext cx="4199566"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a:t>
            </a:r>
            <a:r>
              <a:rPr lang="en-US" sz="3200" b="1" i="1" dirty="0">
                <a:solidFill>
                  <a:prstClr val="white">
                    <a:lumMod val="50000"/>
                  </a:prstClr>
                </a:solidFill>
                <a:latin typeface="Calibri" panose="020F0502020204030204" pitchFamily="34" charset="0"/>
              </a:rPr>
              <a:t>9</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30594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51FADA-9158-43A5-8E28-12DB0B4053F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42248-D582-45DA-BC26-F227E1A31D5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F4EFF2-02D5-46D2-AF17-E72C016D03BF}"/>
              </a:ext>
            </a:extLst>
          </p:cNvPr>
          <p:cNvSpPr txBox="1"/>
          <p:nvPr/>
        </p:nvSpPr>
        <p:spPr>
          <a:xfrm>
            <a:off x="838965" y="3203306"/>
            <a:ext cx="7018325"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Oregon Conservation Strategy Revisions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200" b="1" i="1" dirty="0">
              <a:solidFill>
                <a:srgbClr val="000000"/>
              </a:solidFill>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Carolyn </a:t>
            </a:r>
            <a:r>
              <a:rPr kumimoji="0" lang="en-US" sz="3200" b="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Eckrich</a:t>
            </a:r>
            <a:r>
              <a:rPr kumimoji="0" lang="en-US" sz="3200" b="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ODFW</a:t>
            </a:r>
          </a:p>
        </p:txBody>
      </p:sp>
      <p:sp>
        <p:nvSpPr>
          <p:cNvPr id="6" name="TextBox 5">
            <a:extLst>
              <a:ext uri="{FF2B5EF4-FFF2-40B4-BE49-F238E27FC236}">
                <a16:creationId xmlns:a16="http://schemas.microsoft.com/office/drawing/2014/main" id="{5FA232CB-64B9-4128-B4E3-3FDFDE12548F}"/>
              </a:ext>
            </a:extLst>
          </p:cNvPr>
          <p:cNvSpPr txBox="1"/>
          <p:nvPr/>
        </p:nvSpPr>
        <p:spPr>
          <a:xfrm>
            <a:off x="838965" y="2509876"/>
            <a:ext cx="4199566"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10:</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73459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51FADA-9158-43A5-8E28-12DB0B4053F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42248-D582-45DA-BC26-F227E1A31D5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F4EFF2-02D5-46D2-AF17-E72C016D03BF}"/>
              </a:ext>
            </a:extLst>
          </p:cNvPr>
          <p:cNvSpPr txBox="1"/>
          <p:nvPr/>
        </p:nvSpPr>
        <p:spPr>
          <a:xfrm>
            <a:off x="838965" y="3203306"/>
            <a:ext cx="7018325"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Meeting Wrap Up and Next Steps</a:t>
            </a:r>
          </a:p>
        </p:txBody>
      </p:sp>
      <p:sp>
        <p:nvSpPr>
          <p:cNvPr id="6" name="TextBox 5">
            <a:extLst>
              <a:ext uri="{FF2B5EF4-FFF2-40B4-BE49-F238E27FC236}">
                <a16:creationId xmlns:a16="http://schemas.microsoft.com/office/drawing/2014/main" id="{5FA232CB-64B9-4128-B4E3-3FDFDE12548F}"/>
              </a:ext>
            </a:extLst>
          </p:cNvPr>
          <p:cNvSpPr txBox="1"/>
          <p:nvPr/>
        </p:nvSpPr>
        <p:spPr>
          <a:xfrm>
            <a:off x="838965" y="2509876"/>
            <a:ext cx="4199566"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11:</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0086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12" y="106943"/>
            <a:ext cx="9553790" cy="1325563"/>
          </a:xfrm>
        </p:spPr>
        <p:txBody>
          <a:bodyPr/>
          <a:lstStyle/>
          <a:p>
            <a:r>
              <a:rPr lang="en-US" b="1" dirty="0">
                <a:solidFill>
                  <a:schemeClr val="bg1"/>
                </a:solidFill>
              </a:rPr>
              <a:t>Draft Motion Templates re: Minutes</a:t>
            </a:r>
          </a:p>
        </p:txBody>
      </p:sp>
      <p:sp>
        <p:nvSpPr>
          <p:cNvPr id="3" name="Content Placeholder 2"/>
          <p:cNvSpPr>
            <a:spLocks noGrp="1"/>
          </p:cNvSpPr>
          <p:nvPr>
            <p:ph idx="1"/>
          </p:nvPr>
        </p:nvSpPr>
        <p:spPr>
          <a:xfrm>
            <a:off x="416109" y="2109477"/>
            <a:ext cx="8311782" cy="3734977"/>
          </a:xfrm>
        </p:spPr>
        <p:txBody>
          <a:bodyPr/>
          <a:lstStyle/>
          <a:p>
            <a:pPr marL="0" indent="0">
              <a:buNone/>
            </a:pPr>
            <a:r>
              <a:rPr lang="en-US" dirty="0"/>
              <a:t>I move to approve the May 7</a:t>
            </a:r>
            <a:r>
              <a:rPr lang="en-US" baseline="30000" dirty="0"/>
              <a:t>th</a:t>
            </a:r>
            <a:r>
              <a:rPr lang="en-US" dirty="0"/>
              <a:t>, 2024 meeting minutes with the continued authority to correct spelling, grammar, and punctuation. </a:t>
            </a:r>
          </a:p>
          <a:p>
            <a:pPr marL="0" indent="0">
              <a:buNone/>
            </a:pPr>
            <a:endParaRPr lang="en-US" dirty="0"/>
          </a:p>
          <a:p>
            <a:pPr marL="0" indent="0">
              <a:buNone/>
            </a:pPr>
            <a:r>
              <a:rPr lang="en-US" dirty="0"/>
              <a:t>I move to approve the May 7</a:t>
            </a:r>
            <a:r>
              <a:rPr lang="en-US" baseline="30000" dirty="0"/>
              <a:t>th</a:t>
            </a:r>
            <a:r>
              <a:rPr lang="en-US" dirty="0"/>
              <a:t>, 2024 meeting minutes with the addition/correction/ deletion of ____ on page ___, line ____, and continued authority to correct spelling, grammar, and punctuation.</a:t>
            </a:r>
          </a:p>
        </p:txBody>
      </p:sp>
    </p:spTree>
    <p:extLst>
      <p:ext uri="{BB962C8B-B14F-4D97-AF65-F5344CB8AC3E}">
        <p14:creationId xmlns:p14="http://schemas.microsoft.com/office/powerpoint/2010/main" val="4241292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EFF2-02D5-46D2-AF17-E72C016D03BF}"/>
              </a:ext>
            </a:extLst>
          </p:cNvPr>
          <p:cNvSpPr txBox="1"/>
          <p:nvPr/>
        </p:nvSpPr>
        <p:spPr>
          <a:xfrm>
            <a:off x="921411" y="3094651"/>
            <a:ext cx="8032892" cy="138499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mn-cs"/>
              </a:rPr>
              <a:t>Round 7 Spring 2024 Project Recommendations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prstClr val="black"/>
              </a:solidFill>
              <a:latin typeface="Calibri" panose="020F0502020204030204" pitchFamily="34" charset="0"/>
              <a:ea typeface="Yu Mincho"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Calibri" panose="020F0502020204030204" pitchFamily="34" charset="0"/>
                <a:ea typeface="Yu Mincho" panose="02020400000000000000" pitchFamily="18" charset="-128"/>
              </a:rPr>
              <a:t>Reva Gillman</a:t>
            </a:r>
            <a:r>
              <a:rPr kumimoji="0" lang="en-US" sz="2800" b="1" i="1"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mn-cs"/>
              </a:rPr>
              <a:t>, OCRF Grant Coordinator</a:t>
            </a:r>
            <a:endParaRPr kumimoji="0" lang="en-US" sz="2800" b="1" i="1" u="none" strike="noStrike" kern="1200" cap="none" spc="0" normalizeH="0" baseline="0" noProof="0" dirty="0">
              <a:ln>
                <a:noFill/>
              </a:ln>
              <a:solidFill>
                <a:srgbClr val="000000"/>
              </a:solidFill>
              <a:effectLst/>
              <a:uLnTx/>
              <a:uFillTx/>
              <a:latin typeface="Calibri" panose="020F0502020204030204" pitchFamily="34" charset="0"/>
              <a:ea typeface="Yu Mincho" panose="02020400000000000000" pitchFamily="18" charset="-128"/>
              <a:cs typeface="+mn-cs"/>
            </a:endParaRPr>
          </a:p>
        </p:txBody>
      </p:sp>
      <p:sp>
        <p:nvSpPr>
          <p:cNvPr id="6" name="TextBox 5">
            <a:extLst>
              <a:ext uri="{FF2B5EF4-FFF2-40B4-BE49-F238E27FC236}">
                <a16:creationId xmlns:a16="http://schemas.microsoft.com/office/drawing/2014/main" id="{5FA232CB-64B9-4128-B4E3-3FDFDE12548F}"/>
              </a:ext>
            </a:extLst>
          </p:cNvPr>
          <p:cNvSpPr txBox="1"/>
          <p:nvPr/>
        </p:nvSpPr>
        <p:spPr>
          <a:xfrm>
            <a:off x="838965" y="2509876"/>
            <a:ext cx="2875635"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2:</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11118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52B94-CD79-7811-7B8E-193149AB3C8B}"/>
              </a:ext>
            </a:extLst>
          </p:cNvPr>
          <p:cNvSpPr>
            <a:spLocks noGrp="1"/>
          </p:cNvSpPr>
          <p:nvPr>
            <p:ph type="title"/>
          </p:nvPr>
        </p:nvSpPr>
        <p:spPr>
          <a:xfrm>
            <a:off x="628649" y="0"/>
            <a:ext cx="7886700" cy="1325563"/>
          </a:xfrm>
        </p:spPr>
        <p:txBody>
          <a:bodyPr/>
          <a:lstStyle/>
          <a:p>
            <a:r>
              <a:rPr lang="en-US" b="1" dirty="0">
                <a:solidFill>
                  <a:schemeClr val="bg1"/>
                </a:solidFill>
              </a:rPr>
              <a:t>OCRF Program Updates</a:t>
            </a:r>
          </a:p>
        </p:txBody>
      </p:sp>
      <p:sp>
        <p:nvSpPr>
          <p:cNvPr id="4" name="Slide Number Placeholder 3">
            <a:extLst>
              <a:ext uri="{FF2B5EF4-FFF2-40B4-BE49-F238E27FC236}">
                <a16:creationId xmlns:a16="http://schemas.microsoft.com/office/drawing/2014/main" id="{AD294A22-B98E-CF09-C596-D7E096C8ABFE}"/>
              </a:ext>
            </a:extLst>
          </p:cNvPr>
          <p:cNvSpPr>
            <a:spLocks noGrp="1"/>
          </p:cNvSpPr>
          <p:nvPr>
            <p:ph type="sldNum" sz="quarter" idx="12"/>
          </p:nvPr>
        </p:nvSpPr>
        <p:spPr/>
        <p:txBody>
          <a:bodyPr/>
          <a:lstStyle/>
          <a:p>
            <a:fld id="{EED42248-D582-45DA-BC26-F227E1A31D5B}" type="slidenum">
              <a:rPr lang="en-US" smtClean="0"/>
              <a:t>5</a:t>
            </a:fld>
            <a:endParaRPr lang="en-US"/>
          </a:p>
        </p:txBody>
      </p:sp>
      <p:sp>
        <p:nvSpPr>
          <p:cNvPr id="5" name="Content Placeholder 2">
            <a:extLst>
              <a:ext uri="{FF2B5EF4-FFF2-40B4-BE49-F238E27FC236}">
                <a16:creationId xmlns:a16="http://schemas.microsoft.com/office/drawing/2014/main" id="{588B0B08-859A-9643-A15D-9043AFF22B06}"/>
              </a:ext>
            </a:extLst>
          </p:cNvPr>
          <p:cNvSpPr txBox="1">
            <a:spLocks/>
          </p:cNvSpPr>
          <p:nvPr/>
        </p:nvSpPr>
        <p:spPr>
          <a:xfrm>
            <a:off x="528430" y="1965144"/>
            <a:ext cx="7736306" cy="38768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800"/>
              </a:spcAft>
              <a:buFont typeface="Wingdings" panose="05000000000000000000" pitchFamily="2" charset="2"/>
              <a:buChar char="§"/>
            </a:pPr>
            <a:r>
              <a:rPr lang="en-US" sz="2400" kern="100" dirty="0">
                <a:latin typeface="Calibri" panose="020F0502020204030204" pitchFamily="34" charset="0"/>
                <a:ea typeface="Times New Roman" panose="02020603050405020304" pitchFamily="18" charset="0"/>
                <a:cs typeface="Times New Roman" panose="02020603050405020304" pitchFamily="18" charset="0"/>
              </a:rPr>
              <a:t>OCRF Communications Strategy </a:t>
            </a:r>
          </a:p>
          <a:p>
            <a:pPr lvl="1">
              <a:lnSpc>
                <a:spcPct val="107000"/>
              </a:lnSpc>
              <a:spcBef>
                <a:spcPts val="0"/>
              </a:spcBef>
              <a:spcAft>
                <a:spcPts val="800"/>
              </a:spcAft>
              <a:buFont typeface="Wingdings" panose="05000000000000000000" pitchFamily="2" charset="2"/>
              <a:buChar char="§"/>
            </a:pPr>
            <a:r>
              <a:rPr lang="en-US" sz="2200" kern="100" dirty="0">
                <a:latin typeface="Calibri" panose="020F0502020204030204" pitchFamily="34" charset="0"/>
                <a:ea typeface="Times New Roman" panose="02020603050405020304" pitchFamily="18" charset="0"/>
                <a:cs typeface="Times New Roman" panose="02020603050405020304" pitchFamily="18" charset="0"/>
              </a:rPr>
              <a:t>OCRF Chairs, ODFW staff, and OWF have finalized Communications Planning - Scope of Work</a:t>
            </a:r>
          </a:p>
          <a:p>
            <a:pPr lvl="2">
              <a:lnSpc>
                <a:spcPct val="107000"/>
              </a:lnSpc>
              <a:spcBef>
                <a:spcPts val="0"/>
              </a:spcBef>
              <a:spcAft>
                <a:spcPts val="800"/>
              </a:spcAft>
              <a:buFont typeface="Wingdings" panose="05000000000000000000" pitchFamily="2" charset="2"/>
              <a:buChar char="§"/>
            </a:pPr>
            <a:r>
              <a:rPr lang="en-US" sz="1800" kern="100" dirty="0">
                <a:latin typeface="Calibri" panose="020F0502020204030204" pitchFamily="34" charset="0"/>
                <a:ea typeface="Times New Roman" panose="02020603050405020304" pitchFamily="18" charset="0"/>
                <a:cs typeface="Times New Roman" panose="02020603050405020304" pitchFamily="18" charset="0"/>
              </a:rPr>
              <a:t>RFP was released by Oregon Wildlife Foundation last week! Has garnered a lot of interest already, RFP will close on July 24th</a:t>
            </a:r>
          </a:p>
          <a:p>
            <a:pPr marL="0" marR="0"/>
            <a:r>
              <a:rPr lang="en-US" sz="2400" kern="100" dirty="0">
                <a:latin typeface="Calibri" panose="020F0502020204030204" pitchFamily="34" charset="0"/>
                <a:ea typeface="Times New Roman" panose="02020603050405020304" pitchFamily="18" charset="0"/>
                <a:cs typeface="Times New Roman" panose="02020603050405020304" pitchFamily="18" charset="0"/>
              </a:rPr>
              <a:t>OCRF Advisory Committee tour on Wednesday June 5</a:t>
            </a:r>
            <a:r>
              <a:rPr lang="en-US" sz="2400" kern="100" baseline="30000" dirty="0">
                <a:latin typeface="Calibri" panose="020F0502020204030204" pitchFamily="34" charset="0"/>
                <a:ea typeface="Times New Roman" panose="02020603050405020304" pitchFamily="18" charset="0"/>
                <a:cs typeface="Times New Roman" panose="02020603050405020304" pitchFamily="18" charset="0"/>
              </a:rPr>
              <a:t>th</a:t>
            </a:r>
            <a:r>
              <a:rPr lang="en-US" sz="2400" kern="100" dirty="0">
                <a:latin typeface="Calibri" panose="020F0502020204030204" pitchFamily="34" charset="0"/>
                <a:ea typeface="Times New Roman" panose="02020603050405020304" pitchFamily="18" charset="0"/>
                <a:cs typeface="Times New Roman" panose="02020603050405020304" pitchFamily="18" charset="0"/>
              </a:rPr>
              <a:t> : </a:t>
            </a:r>
          </a:p>
          <a:p>
            <a:pPr marL="228600" lvl="1" indent="0">
              <a:buNone/>
            </a:pPr>
            <a:r>
              <a:rPr lang="en-US" sz="2000" dirty="0">
                <a:solidFill>
                  <a:srgbClr val="000000"/>
                </a:solidFill>
                <a:effectLst/>
                <a:highlight>
                  <a:srgbClr val="FFFFFF"/>
                </a:highlight>
                <a:latin typeface="Aptos" panose="020B0004020202020204" pitchFamily="34" charset="0"/>
                <a:ea typeface="Aptos" panose="020B0004020202020204" pitchFamily="34" charset="0"/>
                <a:cs typeface="Aptos" panose="020B0004020202020204" pitchFamily="34" charset="0"/>
              </a:rPr>
              <a:t>To join the tour on Wednesday, meet at Whitaker Ponds 7040 NE 47th Ave, Portland, OR 97218 by 10 a.m. Members of the public who join the tour must provide their own lunch and transportation.</a:t>
            </a:r>
            <a:endParaRPr lang="en-US" sz="2000" dirty="0">
              <a:effectLst/>
              <a:highlight>
                <a:srgbClr val="FFFFFF"/>
              </a:highlight>
              <a:latin typeface="Aptos" panose="020B0004020202020204" pitchFamily="34" charset="0"/>
              <a:ea typeface="Aptos" panose="020B0004020202020204" pitchFamily="34" charset="0"/>
              <a:cs typeface="Aptos" panose="020B0004020202020204" pitchFamily="34" charset="0"/>
            </a:endParaRPr>
          </a:p>
          <a:p>
            <a:pPr fontAlgn="ctr">
              <a:lnSpc>
                <a:spcPct val="107000"/>
              </a:lnSpc>
              <a:spcBef>
                <a:spcPts val="0"/>
              </a:spcBef>
              <a:buFont typeface="Wingdings" panose="05000000000000000000" pitchFamily="2" charset="2"/>
              <a:buChar char="§"/>
            </a:pPr>
            <a:endParaRPr lang="en-US" sz="2400" kern="1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63EA4A0-A329-62BD-FC88-47D6EA18D32A}"/>
              </a:ext>
            </a:extLst>
          </p:cNvPr>
          <p:cNvSpPr txBox="1"/>
          <p:nvPr/>
        </p:nvSpPr>
        <p:spPr>
          <a:xfrm>
            <a:off x="628649" y="613242"/>
            <a:ext cx="7075171" cy="646331"/>
          </a:xfrm>
          <a:prstGeom prst="rect">
            <a:avLst/>
          </a:prstGeom>
          <a:no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kumimoji="0" lang="en-US" sz="36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OCRF  </a:t>
            </a:r>
            <a:r>
              <a:rPr lang="en-US" sz="3600" b="1" dirty="0">
                <a:solidFill>
                  <a:srgbClr val="70AD47">
                    <a:lumMod val="50000"/>
                  </a:srgbClr>
                </a:solidFill>
                <a:latin typeface="Calibri" panose="020F0502020204030204"/>
              </a:rPr>
              <a:t>Program Announcements</a:t>
            </a:r>
            <a:endParaRPr kumimoji="0" lang="en-US" sz="36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003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87ADBE-9C81-C2E7-92AB-4C25C7D9D4EC}"/>
              </a:ext>
            </a:extLst>
          </p:cNvPr>
          <p:cNvSpPr txBox="1"/>
          <p:nvPr/>
        </p:nvSpPr>
        <p:spPr>
          <a:xfrm>
            <a:off x="481264" y="1503947"/>
            <a:ext cx="8482263" cy="4278094"/>
          </a:xfrm>
          <a:prstGeom prst="rect">
            <a:avLst/>
          </a:prstGeom>
          <a:noFill/>
        </p:spPr>
        <p:txBody>
          <a:bodyPr wrap="square">
            <a:spAutoFit/>
          </a:bodyPr>
          <a:lstStyle/>
          <a:p>
            <a:pPr algn="l"/>
            <a:r>
              <a:rPr lang="en-US" sz="1600" b="1" dirty="0">
                <a:solidFill>
                  <a:srgbClr val="000000"/>
                </a:solidFill>
              </a:rPr>
              <a:t>84</a:t>
            </a:r>
            <a:r>
              <a:rPr lang="en-US" sz="1600" b="1" i="0" dirty="0">
                <a:solidFill>
                  <a:srgbClr val="000000"/>
                </a:solidFill>
                <a:effectLst/>
              </a:rPr>
              <a:t> complete project proposals submitted: </a:t>
            </a:r>
          </a:p>
          <a:p>
            <a:pPr algn="l"/>
            <a:endParaRPr lang="en-US" sz="1600" b="1" i="0" dirty="0">
              <a:solidFill>
                <a:srgbClr val="000000"/>
              </a:solidFill>
              <a:effectLst/>
            </a:endParaRPr>
          </a:p>
          <a:p>
            <a:pPr marL="285750" indent="-28575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r>
              <a:rPr lang="en-US" sz="1600" b="1" dirty="0">
                <a:solidFill>
                  <a:srgbClr val="000000"/>
                </a:solidFill>
              </a:rPr>
              <a:t>$4,787,639 – Total Requested Funds (</a:t>
            </a:r>
            <a:r>
              <a:rPr lang="en-US" sz="1600" b="1" i="0" dirty="0">
                <a:solidFill>
                  <a:srgbClr val="000000"/>
                </a:solidFill>
                <a:effectLst/>
              </a:rPr>
              <a:t>$3,941,985 drought)</a:t>
            </a: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r>
              <a:rPr lang="en-US" sz="1600" b="1" i="0" dirty="0">
                <a:solidFill>
                  <a:srgbClr val="000000"/>
                </a:solidFill>
                <a:effectLst/>
              </a:rPr>
              <a:t>$56,995 –  Average Request</a:t>
            </a:r>
          </a:p>
          <a:p>
            <a:pPr marL="285750" indent="-28575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r>
              <a:rPr lang="en-US" sz="1600" b="1" dirty="0">
                <a:solidFill>
                  <a:srgbClr val="000000"/>
                </a:solidFill>
              </a:rPr>
              <a:t>ODFW Staff Technical Review, and </a:t>
            </a:r>
          </a:p>
          <a:p>
            <a:pPr marL="285750" indent="-285750" algn="l">
              <a:buFont typeface="Arial" panose="020B0604020202020204" pitchFamily="34" charset="0"/>
              <a:buChar char="•"/>
            </a:pPr>
            <a:r>
              <a:rPr lang="en-US" sz="1600" b="1" dirty="0">
                <a:solidFill>
                  <a:srgbClr val="000000"/>
                </a:solidFill>
              </a:rPr>
              <a:t>OCRF Advisory Committee Review of projects is complete</a:t>
            </a:r>
          </a:p>
          <a:p>
            <a:pPr marL="285750" indent="-28575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r>
              <a:rPr lang="en-US" sz="1600" b="1" dirty="0">
                <a:solidFill>
                  <a:srgbClr val="000000"/>
                </a:solidFill>
              </a:rPr>
              <a:t>OCRF has two funding buckets this round: </a:t>
            </a:r>
          </a:p>
          <a:p>
            <a:pPr marL="742950" lvl="1" indent="-285750">
              <a:buFont typeface="Arial" panose="020B0604020202020204" pitchFamily="34" charset="0"/>
              <a:buChar char="•"/>
            </a:pPr>
            <a:r>
              <a:rPr lang="en-US" sz="1600" b="1" dirty="0">
                <a:solidFill>
                  <a:srgbClr val="000000"/>
                </a:solidFill>
              </a:rPr>
              <a:t>Drought Funding (about $800,000 )</a:t>
            </a:r>
          </a:p>
          <a:p>
            <a:pPr marL="742950" lvl="1" indent="-285750">
              <a:buFont typeface="Arial" panose="020B0604020202020204" pitchFamily="34" charset="0"/>
              <a:buChar char="•"/>
            </a:pPr>
            <a:r>
              <a:rPr lang="en-US" sz="1600" b="1" dirty="0">
                <a:solidFill>
                  <a:srgbClr val="000000"/>
                </a:solidFill>
              </a:rPr>
              <a:t>Non-Drought Funds</a:t>
            </a:r>
          </a:p>
          <a:p>
            <a:pPr marL="285750" indent="-285750" algn="l">
              <a:buFont typeface="Arial" panose="020B0604020202020204" pitchFamily="34" charset="0"/>
              <a:buChar char="•"/>
            </a:pPr>
            <a:endParaRPr lang="en-US" sz="1600" b="1" i="0" dirty="0">
              <a:solidFill>
                <a:srgbClr val="000000"/>
              </a:solidFill>
              <a:effectLst/>
            </a:endParaRPr>
          </a:p>
          <a:p>
            <a:pPr marL="285750" indent="-285750" algn="l">
              <a:buFont typeface="Arial" panose="020B0604020202020204" pitchFamily="34" charset="0"/>
              <a:buChar char="•"/>
            </a:pPr>
            <a:endParaRPr lang="en-US" sz="1600" b="1" dirty="0">
              <a:solidFill>
                <a:srgbClr val="000000"/>
              </a:solidFill>
            </a:endParaRPr>
          </a:p>
          <a:p>
            <a:pPr marL="285750" indent="-285750" algn="l">
              <a:buFont typeface="Arial" panose="020B0604020202020204" pitchFamily="34" charset="0"/>
              <a:buChar char="•"/>
            </a:pPr>
            <a:endParaRPr lang="en-US" sz="1600" i="1" dirty="0">
              <a:solidFill>
                <a:srgbClr val="000000"/>
              </a:solidFill>
              <a:effectLst/>
            </a:endParaRPr>
          </a:p>
        </p:txBody>
      </p:sp>
      <p:sp>
        <p:nvSpPr>
          <p:cNvPr id="3" name="TextBox 2">
            <a:extLst>
              <a:ext uri="{FF2B5EF4-FFF2-40B4-BE49-F238E27FC236}">
                <a16:creationId xmlns:a16="http://schemas.microsoft.com/office/drawing/2014/main" id="{6E32DC87-4FAA-DEB4-3D57-F8C66D8A9CF9}"/>
              </a:ext>
            </a:extLst>
          </p:cNvPr>
          <p:cNvSpPr txBox="1"/>
          <p:nvPr/>
        </p:nvSpPr>
        <p:spPr>
          <a:xfrm>
            <a:off x="385010" y="368514"/>
            <a:ext cx="8482263" cy="1015663"/>
          </a:xfrm>
          <a:prstGeom prst="rect">
            <a:avLst/>
          </a:prstGeom>
          <a:noFill/>
        </p:spPr>
        <p:txBody>
          <a:bodyPr wrap="square">
            <a:spAutoFit/>
          </a:bodyPr>
          <a:lstStyle/>
          <a:p>
            <a:pPr algn="ctr"/>
            <a:r>
              <a:rPr lang="en-US" sz="3600" b="1" dirty="0">
                <a:solidFill>
                  <a:schemeClr val="accent6">
                    <a:lumMod val="50000"/>
                  </a:schemeClr>
                </a:solidFill>
              </a:rPr>
              <a:t>Spring</a:t>
            </a:r>
            <a:r>
              <a:rPr lang="en-US" sz="3600" b="1" i="0" u="none" strike="noStrike" dirty="0">
                <a:solidFill>
                  <a:schemeClr val="accent6">
                    <a:lumMod val="50000"/>
                  </a:schemeClr>
                </a:solidFill>
                <a:effectLst/>
              </a:rPr>
              <a:t> 2024 Call for Proposals – </a:t>
            </a:r>
          </a:p>
          <a:p>
            <a:pPr algn="ctr"/>
            <a:r>
              <a:rPr lang="en-US" sz="2400" b="1" i="1" u="none" strike="noStrike" dirty="0">
                <a:solidFill>
                  <a:schemeClr val="accent6">
                    <a:lumMod val="50000"/>
                  </a:schemeClr>
                </a:solidFill>
                <a:effectLst/>
              </a:rPr>
              <a:t>Closed </a:t>
            </a:r>
            <a:r>
              <a:rPr lang="en-US" sz="2400" b="1" i="1" dirty="0">
                <a:solidFill>
                  <a:schemeClr val="accent6">
                    <a:lumMod val="50000"/>
                  </a:schemeClr>
                </a:solidFill>
              </a:rPr>
              <a:t>April 2</a:t>
            </a:r>
            <a:r>
              <a:rPr lang="en-US" sz="2400" b="1" i="1" baseline="30000" dirty="0">
                <a:solidFill>
                  <a:schemeClr val="accent6">
                    <a:lumMod val="50000"/>
                  </a:schemeClr>
                </a:solidFill>
              </a:rPr>
              <a:t>nd</a:t>
            </a:r>
            <a:r>
              <a:rPr lang="en-US" sz="2400" b="1" i="1" u="none" strike="noStrike" dirty="0">
                <a:solidFill>
                  <a:schemeClr val="accent6">
                    <a:lumMod val="50000"/>
                  </a:schemeClr>
                </a:solidFill>
                <a:effectLst/>
              </a:rPr>
              <a:t> 2024</a:t>
            </a:r>
          </a:p>
        </p:txBody>
      </p:sp>
    </p:spTree>
    <p:extLst>
      <p:ext uri="{BB962C8B-B14F-4D97-AF65-F5344CB8AC3E}">
        <p14:creationId xmlns:p14="http://schemas.microsoft.com/office/powerpoint/2010/main" val="1619960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9B115-E034-0E4C-A42A-E9E81CD4F54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D0A4497-2882-DE0B-25E5-98B0B20027B3}"/>
              </a:ext>
            </a:extLst>
          </p:cNvPr>
          <p:cNvSpPr txBox="1"/>
          <p:nvPr/>
        </p:nvSpPr>
        <p:spPr>
          <a:xfrm>
            <a:off x="385010" y="368514"/>
            <a:ext cx="8482263" cy="1015663"/>
          </a:xfrm>
          <a:prstGeom prst="rect">
            <a:avLst/>
          </a:prstGeom>
          <a:noFill/>
        </p:spPr>
        <p:txBody>
          <a:bodyPr wrap="square">
            <a:spAutoFit/>
          </a:bodyPr>
          <a:lstStyle/>
          <a:p>
            <a:pPr algn="ctr"/>
            <a:r>
              <a:rPr lang="en-US" sz="3600" b="1" dirty="0">
                <a:solidFill>
                  <a:schemeClr val="accent6">
                    <a:lumMod val="50000"/>
                  </a:schemeClr>
                </a:solidFill>
              </a:rPr>
              <a:t>Spring</a:t>
            </a:r>
            <a:r>
              <a:rPr lang="en-US" sz="3600" b="1" i="0" u="none" strike="noStrike" dirty="0">
                <a:solidFill>
                  <a:schemeClr val="accent6">
                    <a:lumMod val="50000"/>
                  </a:schemeClr>
                </a:solidFill>
                <a:effectLst/>
              </a:rPr>
              <a:t> 2024 Call for Proposals – </a:t>
            </a:r>
          </a:p>
          <a:p>
            <a:pPr algn="ctr"/>
            <a:r>
              <a:rPr lang="en-US" sz="2400" b="1" i="1" u="none" strike="noStrike" dirty="0">
                <a:solidFill>
                  <a:schemeClr val="accent6">
                    <a:lumMod val="50000"/>
                  </a:schemeClr>
                </a:solidFill>
                <a:effectLst/>
              </a:rPr>
              <a:t>84 proposals</a:t>
            </a:r>
          </a:p>
        </p:txBody>
      </p:sp>
      <p:graphicFrame>
        <p:nvGraphicFramePr>
          <p:cNvPr id="4" name="Chart 3">
            <a:extLst>
              <a:ext uri="{FF2B5EF4-FFF2-40B4-BE49-F238E27FC236}">
                <a16:creationId xmlns:a16="http://schemas.microsoft.com/office/drawing/2014/main" id="{F1915346-FDB6-14EA-AE24-B8D02E6E16EC}"/>
              </a:ext>
            </a:extLst>
          </p:cNvPr>
          <p:cNvGraphicFramePr>
            <a:graphicFrameLocks/>
          </p:cNvGraphicFramePr>
          <p:nvPr>
            <p:extLst>
              <p:ext uri="{D42A27DB-BD31-4B8C-83A1-F6EECF244321}">
                <p14:modId xmlns:p14="http://schemas.microsoft.com/office/powerpoint/2010/main" val="2641858274"/>
              </p:ext>
            </p:extLst>
          </p:nvPr>
        </p:nvGraphicFramePr>
        <p:xfrm>
          <a:off x="763570" y="1531383"/>
          <a:ext cx="7814822" cy="5048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1157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9B115-E034-0E4C-A42A-E9E81CD4F54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D0A4497-2882-DE0B-25E5-98B0B20027B3}"/>
              </a:ext>
            </a:extLst>
          </p:cNvPr>
          <p:cNvSpPr txBox="1"/>
          <p:nvPr/>
        </p:nvSpPr>
        <p:spPr>
          <a:xfrm>
            <a:off x="385010" y="368514"/>
            <a:ext cx="8482263" cy="1015663"/>
          </a:xfrm>
          <a:prstGeom prst="rect">
            <a:avLst/>
          </a:prstGeom>
          <a:noFill/>
        </p:spPr>
        <p:txBody>
          <a:bodyPr wrap="square">
            <a:spAutoFit/>
          </a:bodyPr>
          <a:lstStyle/>
          <a:p>
            <a:pPr algn="ctr"/>
            <a:r>
              <a:rPr lang="en-US" sz="3600" b="1" dirty="0">
                <a:solidFill>
                  <a:schemeClr val="accent6">
                    <a:lumMod val="50000"/>
                  </a:schemeClr>
                </a:solidFill>
              </a:rPr>
              <a:t>Spring</a:t>
            </a:r>
            <a:r>
              <a:rPr lang="en-US" sz="3600" b="1" i="0" u="none" strike="noStrike" dirty="0">
                <a:solidFill>
                  <a:schemeClr val="accent6">
                    <a:lumMod val="50000"/>
                  </a:schemeClr>
                </a:solidFill>
                <a:effectLst/>
              </a:rPr>
              <a:t> 2024 Call for Proposals – </a:t>
            </a:r>
          </a:p>
          <a:p>
            <a:pPr algn="ctr"/>
            <a:r>
              <a:rPr lang="en-US" sz="2400" b="1" i="1" u="none" strike="noStrike" dirty="0">
                <a:solidFill>
                  <a:schemeClr val="accent6">
                    <a:lumMod val="50000"/>
                  </a:schemeClr>
                </a:solidFill>
                <a:effectLst/>
              </a:rPr>
              <a:t>21 Projects</a:t>
            </a:r>
          </a:p>
        </p:txBody>
      </p:sp>
      <p:graphicFrame>
        <p:nvGraphicFramePr>
          <p:cNvPr id="2" name="Chart 1">
            <a:extLst>
              <a:ext uri="{FF2B5EF4-FFF2-40B4-BE49-F238E27FC236}">
                <a16:creationId xmlns:a16="http://schemas.microsoft.com/office/drawing/2014/main" id="{26B1F8D4-C0FB-4E51-B2C2-0CD2E08AA354}"/>
              </a:ext>
            </a:extLst>
          </p:cNvPr>
          <p:cNvGraphicFramePr>
            <a:graphicFrameLocks/>
          </p:cNvGraphicFramePr>
          <p:nvPr>
            <p:extLst>
              <p:ext uri="{D42A27DB-BD31-4B8C-83A1-F6EECF244321}">
                <p14:modId xmlns:p14="http://schemas.microsoft.com/office/powerpoint/2010/main" val="1644565634"/>
              </p:ext>
            </p:extLst>
          </p:nvPr>
        </p:nvGraphicFramePr>
        <p:xfrm>
          <a:off x="1005840" y="1520190"/>
          <a:ext cx="7166610" cy="48806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1715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77DC5-D786-6B8A-0981-2DD0EED4BE4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A6272B6-BCB2-EBD8-79D7-82B3D6E8FAEF}"/>
              </a:ext>
            </a:extLst>
          </p:cNvPr>
          <p:cNvSpPr txBox="1"/>
          <p:nvPr/>
        </p:nvSpPr>
        <p:spPr>
          <a:xfrm>
            <a:off x="385010" y="368514"/>
            <a:ext cx="8482263" cy="1015663"/>
          </a:xfrm>
          <a:prstGeom prst="rect">
            <a:avLst/>
          </a:prstGeom>
          <a:noFill/>
        </p:spPr>
        <p:txBody>
          <a:bodyPr wrap="square">
            <a:spAutoFit/>
          </a:bodyPr>
          <a:lstStyle/>
          <a:p>
            <a:pPr algn="ctr"/>
            <a:r>
              <a:rPr lang="en-US" sz="3600" b="1" dirty="0">
                <a:solidFill>
                  <a:schemeClr val="accent6">
                    <a:lumMod val="50000"/>
                  </a:schemeClr>
                </a:solidFill>
              </a:rPr>
              <a:t>Spring</a:t>
            </a:r>
            <a:r>
              <a:rPr lang="en-US" sz="3600" b="1" i="0" u="none" strike="noStrike" dirty="0">
                <a:solidFill>
                  <a:schemeClr val="accent6">
                    <a:lumMod val="50000"/>
                  </a:schemeClr>
                </a:solidFill>
                <a:effectLst/>
              </a:rPr>
              <a:t> 2024 Call for Proposals – </a:t>
            </a:r>
          </a:p>
          <a:p>
            <a:pPr algn="ctr"/>
            <a:r>
              <a:rPr lang="en-US" sz="2400" b="1" i="1" u="none" strike="noStrike" dirty="0">
                <a:solidFill>
                  <a:schemeClr val="accent6">
                    <a:lumMod val="50000"/>
                  </a:schemeClr>
                </a:solidFill>
                <a:effectLst/>
              </a:rPr>
              <a:t>84 Projects</a:t>
            </a:r>
          </a:p>
        </p:txBody>
      </p:sp>
      <p:graphicFrame>
        <p:nvGraphicFramePr>
          <p:cNvPr id="2" name="Chart 1">
            <a:extLst>
              <a:ext uri="{FF2B5EF4-FFF2-40B4-BE49-F238E27FC236}">
                <a16:creationId xmlns:a16="http://schemas.microsoft.com/office/drawing/2014/main" id="{5521BB01-4475-0EC0-22B7-5DA6F27203DC}"/>
              </a:ext>
            </a:extLst>
          </p:cNvPr>
          <p:cNvGraphicFramePr>
            <a:graphicFrameLocks/>
          </p:cNvGraphicFramePr>
          <p:nvPr>
            <p:extLst>
              <p:ext uri="{D42A27DB-BD31-4B8C-83A1-F6EECF244321}">
                <p14:modId xmlns:p14="http://schemas.microsoft.com/office/powerpoint/2010/main" val="2761088185"/>
              </p:ext>
            </p:extLst>
          </p:nvPr>
        </p:nvGraphicFramePr>
        <p:xfrm>
          <a:off x="385009" y="1817369"/>
          <a:ext cx="8482263" cy="44528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10962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1554</TotalTime>
  <Words>873</Words>
  <Application>Microsoft Office PowerPoint</Application>
  <PresentationFormat>On-screen Show (4:3)</PresentationFormat>
  <Paragraphs>153</Paragraphs>
  <Slides>29</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Aptos</vt:lpstr>
      <vt:lpstr>Arial</vt:lpstr>
      <vt:lpstr>Calibri</vt:lpstr>
      <vt:lpstr>Calibri Light</vt:lpstr>
      <vt:lpstr>Century Gothic</vt:lpstr>
      <vt:lpstr>Courier New</vt:lpstr>
      <vt:lpstr>Symbol</vt:lpstr>
      <vt:lpstr>Wingdings</vt:lpstr>
      <vt:lpstr>Office Theme</vt:lpstr>
      <vt:lpstr>1_Office Theme</vt:lpstr>
      <vt:lpstr>PowerPoint Presentation</vt:lpstr>
      <vt:lpstr>PowerPoint Presentation</vt:lpstr>
      <vt:lpstr>Draft Motion Templates re: Minutes</vt:lpstr>
      <vt:lpstr>PowerPoint Presentation</vt:lpstr>
      <vt:lpstr>OCRF Program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OCRF Budget Update – June ‘24</vt:lpstr>
      <vt:lpstr>PowerPoint Presentation</vt:lpstr>
      <vt:lpstr>PowerPoint Presentation</vt:lpstr>
      <vt:lpstr>Draft Motion : Selection of Recommended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Oregon Department of Fish and Wildlife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Reva Gillman</dc:creator>
  <cp:lastModifiedBy>GILLMAN Reva A * ODFW</cp:lastModifiedBy>
  <cp:revision>175</cp:revision>
  <dcterms:created xsi:type="dcterms:W3CDTF">2022-11-18T19:44:49Z</dcterms:created>
  <dcterms:modified xsi:type="dcterms:W3CDTF">2024-06-04T07:45:25Z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b73270-2993-4076-be47-9c78f42a1e84_Enabled">
    <vt:lpwstr>true</vt:lpwstr>
  </property>
  <property fmtid="{D5CDD505-2E9C-101B-9397-08002B2CF9AE}" pid="3" name="MSIP_Label_09b73270-2993-4076-be47-9c78f42a1e84_SetDate">
    <vt:lpwstr>2024-05-06T21:56:59Z</vt:lpwstr>
  </property>
  <property fmtid="{D5CDD505-2E9C-101B-9397-08002B2CF9AE}" pid="4" name="MSIP_Label_09b73270-2993-4076-be47-9c78f42a1e84_Method">
    <vt:lpwstr>Privileged</vt:lpwstr>
  </property>
  <property fmtid="{D5CDD505-2E9C-101B-9397-08002B2CF9AE}" pid="5" name="MSIP_Label_09b73270-2993-4076-be47-9c78f42a1e84_Name">
    <vt:lpwstr>Level 1 - Published (Items)</vt:lpwstr>
  </property>
  <property fmtid="{D5CDD505-2E9C-101B-9397-08002B2CF9AE}" pid="6" name="MSIP_Label_09b73270-2993-4076-be47-9c78f42a1e84_SiteId">
    <vt:lpwstr>aa3f6932-fa7c-47b4-a0ce-a598cad161cf</vt:lpwstr>
  </property>
  <property fmtid="{D5CDD505-2E9C-101B-9397-08002B2CF9AE}" pid="7" name="MSIP_Label_09b73270-2993-4076-be47-9c78f42a1e84_ActionId">
    <vt:lpwstr>0e80543c-f49c-44d9-b44d-7348a91d8d1e</vt:lpwstr>
  </property>
  <property fmtid="{D5CDD505-2E9C-101B-9397-08002B2CF9AE}" pid="8" name="MSIP_Label_09b73270-2993-4076-be47-9c78f42a1e84_ContentBits">
    <vt:lpwstr>0</vt:lpwstr>
  </property>
</Properties>
</file>